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0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41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19.xml" ContentType="application/vnd.openxmlformats-officedocument.presentationml.slide+xml"/>
  <Override PartName="/ppt/slides/slide15.xml" ContentType="application/vnd.openxmlformats-officedocument.presentationml.slide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9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theme/theme2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56" r:id="rId2"/>
    <p:sldId id="258" r:id="rId3"/>
    <p:sldId id="284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83" r:id="rId13"/>
    <p:sldId id="285" r:id="rId14"/>
    <p:sldId id="286" r:id="rId15"/>
    <p:sldId id="287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94" r:id="rId25"/>
    <p:sldId id="275" r:id="rId26"/>
    <p:sldId id="288" r:id="rId27"/>
    <p:sldId id="290" r:id="rId28"/>
    <p:sldId id="298" r:id="rId29"/>
    <p:sldId id="296" r:id="rId30"/>
    <p:sldId id="297" r:id="rId31"/>
    <p:sldId id="276" r:id="rId32"/>
    <p:sldId id="277" r:id="rId33"/>
    <p:sldId id="278" r:id="rId34"/>
    <p:sldId id="281" r:id="rId35"/>
    <p:sldId id="282" r:id="rId36"/>
    <p:sldId id="295" r:id="rId37"/>
    <p:sldId id="279" r:id="rId38"/>
    <p:sldId id="280" r:id="rId39"/>
    <p:sldId id="292" r:id="rId40"/>
    <p:sldId id="293" r:id="rId41"/>
    <p:sldId id="299" r:id="rId42"/>
  </p:sldIdLst>
  <p:sldSz cx="9906000" cy="6858000" type="A4"/>
  <p:notesSz cx="6669088" cy="99282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nathan Agmon" initials="JA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B2B2B2"/>
    <a:srgbClr val="CCECFF"/>
    <a:srgbClr val="A2E4FC"/>
    <a:srgbClr val="A0F5FE"/>
    <a:srgbClr val="AAEBF4"/>
    <a:srgbClr val="990033"/>
    <a:srgbClr val="7089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6148" autoAdjust="0"/>
  </p:normalViewPr>
  <p:slideViewPr>
    <p:cSldViewPr>
      <p:cViewPr>
        <p:scale>
          <a:sx n="81" d="100"/>
          <a:sy n="81" d="100"/>
        </p:scale>
        <p:origin x="-876" y="-3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33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50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52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customXml" Target="../customXml/item2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731" tIns="45365" rIns="90731" bIns="45365" numCol="1" anchor="t" anchorCtr="0" compatLnSpc="1">
            <a:prstTxWarp prst="textNoShape">
              <a:avLst/>
            </a:prstTxWarp>
          </a:bodyPr>
          <a:lstStyle>
            <a:lvl1pPr defTabSz="908050" eaLnBrk="1" hangingPunct="1">
              <a:defRPr sz="1100" smtClean="0"/>
            </a:lvl1pPr>
          </a:lstStyle>
          <a:p>
            <a:pPr>
              <a:defRPr/>
            </a:pPr>
            <a:endParaRPr lang="en-SG" alt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731" tIns="45365" rIns="90731" bIns="45365" numCol="1" anchor="t" anchorCtr="0" compatLnSpc="1">
            <a:prstTxWarp prst="textNoShape">
              <a:avLst/>
            </a:prstTxWarp>
          </a:bodyPr>
          <a:lstStyle>
            <a:lvl1pPr algn="r" defTabSz="908050" eaLnBrk="1" hangingPunct="1">
              <a:defRPr sz="1100" smtClean="0"/>
            </a:lvl1pPr>
          </a:lstStyle>
          <a:p>
            <a:pPr>
              <a:defRPr/>
            </a:pPr>
            <a:endParaRPr lang="en-SG" alt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731" tIns="45365" rIns="90731" bIns="45365" numCol="1" anchor="b" anchorCtr="0" compatLnSpc="1">
            <a:prstTxWarp prst="textNoShape">
              <a:avLst/>
            </a:prstTxWarp>
          </a:bodyPr>
          <a:lstStyle>
            <a:lvl1pPr defTabSz="908050" eaLnBrk="1" hangingPunct="1">
              <a:defRPr sz="1100" smtClean="0"/>
            </a:lvl1pPr>
          </a:lstStyle>
          <a:p>
            <a:pPr>
              <a:defRPr/>
            </a:pPr>
            <a:endParaRPr lang="en-SG" altLang="en-US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731" tIns="45365" rIns="90731" bIns="45365" numCol="1" anchor="b" anchorCtr="0" compatLnSpc="1">
            <a:prstTxWarp prst="textNoShape">
              <a:avLst/>
            </a:prstTxWarp>
          </a:bodyPr>
          <a:lstStyle>
            <a:lvl1pPr algn="r" defTabSz="908050" eaLnBrk="1" hangingPunct="1">
              <a:defRPr sz="1100" smtClean="0"/>
            </a:lvl1pPr>
          </a:lstStyle>
          <a:p>
            <a:pPr>
              <a:defRPr/>
            </a:pPr>
            <a:fld id="{984BA7B2-E803-4E4F-9DBB-97AC5AE0D7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58065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731" tIns="45365" rIns="90731" bIns="45365" numCol="1" anchor="t" anchorCtr="0" compatLnSpc="1">
            <a:prstTxWarp prst="textNoShape">
              <a:avLst/>
            </a:prstTxWarp>
          </a:bodyPr>
          <a:lstStyle>
            <a:lvl1pPr defTabSz="908050" eaLnBrk="1" hangingPunct="1">
              <a:defRPr sz="1100" smtClean="0"/>
            </a:lvl1pPr>
          </a:lstStyle>
          <a:p>
            <a:pPr>
              <a:defRPr/>
            </a:pPr>
            <a:endParaRPr lang="en-SG" alt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731" tIns="45365" rIns="90731" bIns="45365" numCol="1" anchor="t" anchorCtr="0" compatLnSpc="1">
            <a:prstTxWarp prst="textNoShape">
              <a:avLst/>
            </a:prstTxWarp>
          </a:bodyPr>
          <a:lstStyle>
            <a:lvl1pPr algn="r" defTabSz="908050" eaLnBrk="1" hangingPunct="1">
              <a:defRPr sz="1100" smtClean="0"/>
            </a:lvl1pPr>
          </a:lstStyle>
          <a:p>
            <a:pPr>
              <a:defRPr/>
            </a:pPr>
            <a:endParaRPr lang="en-SG" altLang="en-US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47700" y="744538"/>
            <a:ext cx="537527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4875"/>
            <a:ext cx="5335588" cy="44688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731" tIns="45365" rIns="90731" bIns="453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731" tIns="45365" rIns="90731" bIns="45365" numCol="1" anchor="b" anchorCtr="0" compatLnSpc="1">
            <a:prstTxWarp prst="textNoShape">
              <a:avLst/>
            </a:prstTxWarp>
          </a:bodyPr>
          <a:lstStyle>
            <a:lvl1pPr defTabSz="908050" eaLnBrk="1" hangingPunct="1">
              <a:defRPr sz="1100" smtClean="0"/>
            </a:lvl1pPr>
          </a:lstStyle>
          <a:p>
            <a:pPr>
              <a:defRPr/>
            </a:pPr>
            <a:endParaRPr lang="en-SG" altLang="en-US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731" tIns="45365" rIns="90731" bIns="45365" numCol="1" anchor="b" anchorCtr="0" compatLnSpc="1">
            <a:prstTxWarp prst="textNoShape">
              <a:avLst/>
            </a:prstTxWarp>
          </a:bodyPr>
          <a:lstStyle>
            <a:lvl1pPr algn="r" defTabSz="908050" eaLnBrk="1" hangingPunct="1">
              <a:defRPr sz="1100" smtClean="0"/>
            </a:lvl1pPr>
          </a:lstStyle>
          <a:p>
            <a:pPr>
              <a:defRPr/>
            </a:pPr>
            <a:fld id="{ED957034-6F7D-4717-BB0D-C065064DE4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07366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41363" y="3886200"/>
            <a:ext cx="69342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19998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963EF-B980-4604-921E-E7EC12DC96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1365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30858D-4521-4DC6-A8A1-EF267E5F4C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7828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95300" y="1773238"/>
            <a:ext cx="4381500" cy="4352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773238"/>
            <a:ext cx="4381500" cy="4352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097B02-9A5B-4B4A-A1B6-03333C0848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0141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8E472A-D114-40A8-AF07-4C1BA697B1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0967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A95EEE-8663-45A8-B214-6B989E7467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2717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773238"/>
            <a:ext cx="43815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773238"/>
            <a:ext cx="43815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79F7BD-362A-4136-8018-F8688DFE33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8895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6F9CB9-9584-4CFB-921B-8848897567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8102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AD719F-58ED-4382-994C-F77A0295B6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5017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BCD2A-6454-4FAB-9473-7F0D997904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0973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E7D26-EBF0-4836-94D7-414497B26E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8564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419D43-80A7-4E82-99C4-1101FE0070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8913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773238"/>
            <a:ext cx="8915400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 Click to edit Master text styles</a:t>
            </a:r>
          </a:p>
          <a:p>
            <a:pPr lvl="1"/>
            <a:r>
              <a:rPr lang="en-US" altLang="en-US" smtClean="0"/>
              <a:t> Second level</a:t>
            </a:r>
          </a:p>
          <a:p>
            <a:pPr lvl="2"/>
            <a:r>
              <a:rPr lang="en-US" altLang="en-US" smtClean="0"/>
              <a:t> Third level</a:t>
            </a:r>
          </a:p>
          <a:p>
            <a:pPr lvl="3"/>
            <a:r>
              <a:rPr lang="en-US" altLang="en-US" smtClean="0"/>
              <a:t> Fourth level</a:t>
            </a:r>
          </a:p>
          <a:p>
            <a:pPr lvl="4"/>
            <a:r>
              <a:rPr lang="en-US" altLang="en-US" smtClean="0"/>
              <a:t> 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4600" y="0"/>
            <a:ext cx="23114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06F4BC80-EEC6-4EFC-87AC-C18199B042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29" name="Text Box 7"/>
          <p:cNvSpPr txBox="1">
            <a:spLocks noChangeArrowheads="1"/>
          </p:cNvSpPr>
          <p:nvPr userDrawn="1"/>
        </p:nvSpPr>
        <p:spPr bwMode="auto">
          <a:xfrm>
            <a:off x="0" y="6553200"/>
            <a:ext cx="9906000" cy="3048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70899B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US" altLang="en-US" sz="140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4" r:id="rId1"/>
    <p:sldLayoutId id="2147484133" r:id="rId2"/>
    <p:sldLayoutId id="2147484134" r:id="rId3"/>
    <p:sldLayoutId id="2147484135" r:id="rId4"/>
    <p:sldLayoutId id="2147484136" r:id="rId5"/>
    <p:sldLayoutId id="2147484137" r:id="rId6"/>
    <p:sldLayoutId id="2147484138" r:id="rId7"/>
    <p:sldLayoutId id="2147484139" r:id="rId8"/>
    <p:sldLayoutId id="2147484140" r:id="rId9"/>
    <p:sldLayoutId id="2147484141" r:id="rId10"/>
    <p:sldLayoutId id="2147484142" r:id="rId11"/>
    <p:sldLayoutId id="2147484143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68450" y="2276475"/>
            <a:ext cx="7720013" cy="1081088"/>
          </a:xfrm>
        </p:spPr>
        <p:txBody>
          <a:bodyPr/>
          <a:lstStyle/>
          <a:p>
            <a:pPr eaLnBrk="1" hangingPunct="1">
              <a:spcAft>
                <a:spcPts val="300"/>
              </a:spcAft>
            </a:pPr>
            <a:r>
              <a:rPr lang="fr-CH" altLang="en-US" sz="3200" b="1" dirty="0" smtClean="0"/>
              <a:t>IV. How to Enter and </a:t>
            </a:r>
            <a:r>
              <a:rPr lang="fr-CH" altLang="en-US" sz="3200" b="1" dirty="0" err="1" smtClean="0"/>
              <a:t>Prepare</a:t>
            </a:r>
            <a:r>
              <a:rPr lang="fr-CH" altLang="en-US" sz="3200" b="1" dirty="0" smtClean="0"/>
              <a:t> for </a:t>
            </a:r>
            <a:r>
              <a:rPr lang="fr-CH" altLang="en-US" sz="3200" b="1" dirty="0" err="1" smtClean="0"/>
              <a:t>Mediation</a:t>
            </a:r>
            <a:r>
              <a:rPr lang="fr-CH" altLang="en-US" sz="3200" b="1" dirty="0" smtClean="0"/>
              <a:t> in </a:t>
            </a:r>
            <a:r>
              <a:rPr lang="fr-CH" altLang="en-US" sz="3200" b="1" dirty="0" err="1" smtClean="0"/>
              <a:t>Trademark</a:t>
            </a:r>
            <a:r>
              <a:rPr lang="fr-CH" altLang="en-US" sz="3200" b="1" dirty="0" smtClean="0"/>
              <a:t> Disputes</a:t>
            </a:r>
            <a:endParaRPr lang="en-US" altLang="en-US" sz="2600" dirty="0" smtClean="0"/>
          </a:p>
        </p:txBody>
      </p:sp>
      <p:pic>
        <p:nvPicPr>
          <p:cNvPr id="3075" name="Picture 5" descr="Puce-3_p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88" y="2565400"/>
            <a:ext cx="4127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05525" y="4503738"/>
            <a:ext cx="3360738" cy="792162"/>
          </a:xfrm>
        </p:spPr>
        <p:txBody>
          <a:bodyPr/>
          <a:lstStyle/>
          <a:p>
            <a:pPr eaLnBrk="1" hangingPunct="1"/>
            <a:r>
              <a:rPr lang="en-US" altLang="en-US" sz="1300" smtClean="0">
                <a:solidFill>
                  <a:srgbClr val="990033"/>
                </a:solidFill>
                <a:latin typeface="Arial Black" pitchFamily="34" charset="0"/>
              </a:rPr>
              <a:t>Mediation of Trademark Disputes</a:t>
            </a:r>
          </a:p>
          <a:p>
            <a:pPr eaLnBrk="1" hangingPunct="1"/>
            <a:r>
              <a:rPr lang="en-US" altLang="en-US" sz="1300" smtClean="0">
                <a:solidFill>
                  <a:srgbClr val="990033"/>
                </a:solidFill>
                <a:latin typeface="Arial Black" pitchFamily="34" charset="0"/>
              </a:rPr>
              <a:t>Tel Aviv</a:t>
            </a:r>
          </a:p>
          <a:p>
            <a:pPr eaLnBrk="1" hangingPunct="1"/>
            <a:r>
              <a:rPr lang="en-US" altLang="en-US" sz="1300" smtClean="0">
                <a:solidFill>
                  <a:srgbClr val="990033"/>
                </a:solidFill>
                <a:latin typeface="Arial Black" pitchFamily="34" charset="0"/>
              </a:rPr>
              <a:t>December 11, 2014</a:t>
            </a:r>
          </a:p>
        </p:txBody>
      </p:sp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1295400" y="5562600"/>
            <a:ext cx="8137525" cy="1151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fr-CH" altLang="en-US" sz="1600" dirty="0">
                <a:solidFill>
                  <a:srgbClr val="70899B"/>
                </a:solidFill>
                <a:ea typeface="ＭＳ Ｐゴシック" charset="-128"/>
              </a:rPr>
              <a:t>Jonathan </a:t>
            </a:r>
            <a:r>
              <a:rPr lang="fr-CH" altLang="en-US" sz="1600" dirty="0" err="1">
                <a:solidFill>
                  <a:srgbClr val="70899B"/>
                </a:solidFill>
                <a:ea typeface="ＭＳ Ｐゴシック" charset="-128"/>
              </a:rPr>
              <a:t>Agmon</a:t>
            </a:r>
            <a:r>
              <a:rPr lang="fr-CH" altLang="en-US" sz="1600" dirty="0">
                <a:solidFill>
                  <a:srgbClr val="70899B"/>
                </a:solidFill>
                <a:ea typeface="ＭＳ Ｐゴシック" charset="-128"/>
              </a:rPr>
              <a:t>, </a:t>
            </a:r>
            <a:r>
              <a:rPr lang="fr-CH" altLang="en-US" sz="1600" dirty="0" err="1">
                <a:solidFill>
                  <a:srgbClr val="70899B"/>
                </a:solidFill>
                <a:ea typeface="ＭＳ Ｐゴシック" charset="-128"/>
              </a:rPr>
              <a:t>Soroker-Agmon</a:t>
            </a:r>
            <a:endParaRPr lang="fr-CH" altLang="en-US" sz="1600" dirty="0">
              <a:solidFill>
                <a:srgbClr val="70899B"/>
              </a:solidFill>
              <a:ea typeface="ＭＳ Ｐゴシック" charset="-128"/>
            </a:endParaRP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fr-CH" altLang="en-US" sz="1600" dirty="0">
                <a:solidFill>
                  <a:srgbClr val="70899B"/>
                </a:solidFill>
                <a:ea typeface="ＭＳ Ｐゴシック" charset="-128"/>
              </a:rPr>
              <a:t>Ignacio de Castro, WIPO Arbitration and </a:t>
            </a:r>
            <a:r>
              <a:rPr lang="fr-CH" altLang="en-US" sz="1600" dirty="0" err="1">
                <a:solidFill>
                  <a:srgbClr val="70899B"/>
                </a:solidFill>
                <a:ea typeface="ＭＳ Ｐゴシック" charset="-128"/>
              </a:rPr>
              <a:t>Mediation</a:t>
            </a:r>
            <a:r>
              <a:rPr lang="fr-CH" altLang="en-US" sz="1600" dirty="0">
                <a:solidFill>
                  <a:srgbClr val="70899B"/>
                </a:solidFill>
                <a:ea typeface="ＭＳ Ｐゴシック" charset="-128"/>
              </a:rPr>
              <a:t> Center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fr-CH" altLang="en-US" sz="1600" dirty="0">
                <a:solidFill>
                  <a:srgbClr val="70899B"/>
                </a:solidFill>
                <a:ea typeface="ＭＳ Ｐゴシック" charset="-128"/>
              </a:rPr>
              <a:t>Jon Lang, Jon Lang </a:t>
            </a:r>
            <a:r>
              <a:rPr lang="fr-CH" altLang="en-US" sz="1600" dirty="0" err="1" smtClean="0">
                <a:solidFill>
                  <a:srgbClr val="70899B"/>
                </a:solidFill>
                <a:ea typeface="ＭＳ Ｐゴシック" charset="-128"/>
              </a:rPr>
              <a:t>Mediation</a:t>
            </a:r>
            <a:endParaRPr lang="fr-CH" altLang="en-US" sz="1600" dirty="0" smtClean="0">
              <a:solidFill>
                <a:srgbClr val="70899B"/>
              </a:solidFill>
              <a:ea typeface="ＭＳ Ｐゴシック" charset="-128"/>
            </a:endParaRP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fr-CH" altLang="en-US" sz="1600" dirty="0" smtClean="0">
                <a:solidFill>
                  <a:srgbClr val="70899B"/>
                </a:solidFill>
                <a:ea typeface="ＭＳ Ｐゴシック" charset="-128"/>
              </a:rPr>
              <a:t>Keren </a:t>
            </a:r>
            <a:r>
              <a:rPr lang="fr-CH" altLang="en-US" sz="1600" dirty="0" err="1" smtClean="0">
                <a:solidFill>
                  <a:srgbClr val="70899B"/>
                </a:solidFill>
                <a:ea typeface="ＭＳ Ｐゴシック" charset="-128"/>
              </a:rPr>
              <a:t>Wineberg-Ayal</a:t>
            </a:r>
            <a:endParaRPr lang="fr-CH" altLang="en-US" sz="1600" dirty="0">
              <a:solidFill>
                <a:srgbClr val="70899B"/>
              </a:solidFill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mediator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200" smtClean="0"/>
              <a:t>What makes an ideal Mediator?</a:t>
            </a:r>
          </a:p>
          <a:p>
            <a:pPr eaLnBrk="1" hangingPunct="1"/>
            <a:r>
              <a:rPr lang="en-US" altLang="en-US" sz="2200" smtClean="0"/>
              <a:t>The task at hand…</a:t>
            </a:r>
          </a:p>
          <a:p>
            <a:pPr lvl="1" eaLnBrk="1" hangingPunct="1"/>
            <a:r>
              <a:rPr lang="en-US" altLang="en-US" sz="2200" smtClean="0"/>
              <a:t>to give the parties the best chance of reaching a solution that is quicker, less expensive and better suited to their dispute than any alternative form of dispute resolution</a:t>
            </a:r>
          </a:p>
          <a:p>
            <a:pPr eaLnBrk="1" hangingPunct="1"/>
            <a:r>
              <a:rPr lang="en-US" altLang="en-US" sz="2200" smtClean="0"/>
              <a:t>Key tasks</a:t>
            </a:r>
          </a:p>
          <a:p>
            <a:pPr lvl="1" eaLnBrk="1" hangingPunct="1"/>
            <a:r>
              <a:rPr lang="en-US" altLang="en-US" sz="2200" smtClean="0"/>
              <a:t>Sounding board</a:t>
            </a:r>
          </a:p>
          <a:p>
            <a:pPr lvl="1" eaLnBrk="1" hangingPunct="1"/>
            <a:r>
              <a:rPr lang="en-US" altLang="en-US" sz="2200" smtClean="0"/>
              <a:t>Proponent/effective voice</a:t>
            </a:r>
          </a:p>
          <a:p>
            <a:pPr lvl="1" eaLnBrk="1" hangingPunct="1"/>
            <a:r>
              <a:rPr lang="en-US" altLang="en-US" sz="2200" smtClean="0"/>
              <a:t>Traction </a:t>
            </a:r>
          </a:p>
          <a:p>
            <a:pPr eaLnBrk="1" hangingPunct="1"/>
            <a:r>
              <a:rPr lang="en-US" altLang="en-US" sz="2200" smtClean="0"/>
              <a:t>So, who do you want?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Commencement of the Mediation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200" smtClean="0"/>
              <a:t>Submitting the Mediation Request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smtClean="0"/>
              <a:t>IPOS procedure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smtClean="0"/>
              <a:t>Generally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200" smtClean="0"/>
              <a:t>Selection and appointment of mediator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smtClean="0"/>
              <a:t>WIPO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smtClean="0"/>
              <a:t>Generally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200" smtClean="0"/>
              <a:t>Ground Rules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smtClean="0"/>
              <a:t>WIPO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smtClean="0"/>
              <a:t>Generally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200" smtClean="0"/>
              <a:t>Pre-mediation meetings (with mediator)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200" smtClean="0"/>
              <a:t>Other communications?</a:t>
            </a:r>
          </a:p>
          <a:p>
            <a:pPr lvl="1" eaLnBrk="1" hangingPunct="1">
              <a:lnSpc>
                <a:spcPct val="90000"/>
              </a:lnSpc>
              <a:buFontTx/>
              <a:buChar char="–"/>
            </a:pPr>
            <a:endParaRPr lang="en-US" altLang="en-US" sz="22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495300" y="765175"/>
            <a:ext cx="8915400" cy="5360988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</a:pPr>
            <a:r>
              <a:rPr lang="en-GB" altLang="en-US" sz="1700" b="1" dirty="0" smtClean="0"/>
              <a:t>Agreement and Request for WIPO Mediation in Trade Mark Proceedings </a:t>
            </a:r>
            <a:endParaRPr lang="en-US" altLang="en-US" sz="1700" dirty="0" smtClean="0"/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GB" altLang="en-US" sz="1700" b="1" dirty="0" smtClean="0"/>
              <a:t>(under Article 3 of the WIPO Mediation Rules)</a:t>
            </a:r>
            <a:endParaRPr lang="en-US" altLang="en-US" sz="1700" dirty="0" smtClean="0"/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GB" altLang="en-US" sz="1700" b="1" dirty="0" smtClean="0"/>
              <a:t> </a:t>
            </a:r>
            <a:endParaRPr lang="en-US" altLang="en-US" sz="1700" dirty="0" smtClean="0"/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GB" altLang="en-US" sz="1700" dirty="0" smtClean="0"/>
              <a:t>Reference is made to Trade Mark No. [Insert Reference] in the name of [Insert Name of TM Applicant/Proprietor] concerning [Insert TM], and to the related Opposition/Invalidation/Revocation proceedings filed by [Insert Name of Opponent/Applicant for Invalidation/Revocation] before [ILPO]. </a:t>
            </a:r>
            <a:endParaRPr lang="en-US" altLang="en-US" sz="1700" dirty="0" smtClean="0"/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GB" altLang="en-US" sz="1700" dirty="0" smtClean="0"/>
              <a:t> </a:t>
            </a:r>
            <a:endParaRPr lang="en-US" altLang="en-US" sz="1700" dirty="0" smtClean="0"/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GB" altLang="en-US" sz="1700" dirty="0" smtClean="0"/>
              <a:t>The parties to these Opposition/Invalidation/Revocation proceedings have agreed to submit their dispute to mediation in accordance with the WIPO Mediation Rules.  The place of mediation shall be […].  The language to be used in the mediation shall be […].  The period of the mediation shall be [30/60/90] days, as may be extended upon agreement.</a:t>
            </a:r>
            <a:endParaRPr lang="en-US" altLang="en-US" sz="1700" dirty="0" smtClean="0"/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GB" altLang="en-US" sz="1700" dirty="0" smtClean="0"/>
              <a:t> </a:t>
            </a:r>
            <a:endParaRPr lang="en-US" altLang="en-US" sz="1700" dirty="0" smtClean="0"/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GB" altLang="en-US" sz="1700" dirty="0" smtClean="0"/>
              <a:t>[Insert any further description of the dispute in accordance with Article 3(b)(iii) of the WIPO Mediation Rules;  the parties may also refer to mediation any pre-existing disputes between them, or any issues related to applications or registrations in jurisdictions outside Israel]</a:t>
            </a:r>
            <a:endParaRPr lang="en-US" altLang="en-US" sz="1700" dirty="0" smtClean="0"/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GB" altLang="en-US" sz="1700" dirty="0" smtClean="0"/>
              <a:t> </a:t>
            </a:r>
            <a:endParaRPr lang="en-US" altLang="en-US" sz="1700" dirty="0" smtClean="0"/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GB" altLang="en-US" sz="1700" dirty="0" smtClean="0"/>
              <a:t>The parties have communicated to [ILPO] their intent to submit to mediation and the agreed period for mediation by giving the Registrar a copy of this Agreement and Request for WIPO Mediation.</a:t>
            </a:r>
            <a:endParaRPr lang="en-US" altLang="en-US" sz="1700" dirty="0" smtClean="0"/>
          </a:p>
          <a:p>
            <a:pPr marL="0" indent="0">
              <a:lnSpc>
                <a:spcPct val="80000"/>
              </a:lnSpc>
              <a:buFontTx/>
              <a:buNone/>
            </a:pPr>
            <a:endParaRPr lang="en-US" altLang="en-US" sz="1700" dirty="0" smtClean="0"/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A39C6EE-6070-4F3B-8032-0015D92726D4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Commencement of Mediation - Israel</a:t>
            </a:r>
            <a:endParaRPr lang="he-IL" altLang="en-US" smtClean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Under the Civil Procedure Rules</a:t>
            </a:r>
          </a:p>
          <a:p>
            <a:pPr lvl="1"/>
            <a:r>
              <a:rPr lang="en-US" altLang="en-US" smtClean="0"/>
              <a:t>Rule 99J </a:t>
            </a:r>
          </a:p>
          <a:p>
            <a:pPr lvl="1"/>
            <a:r>
              <a:rPr lang="en-US" altLang="en-US" smtClean="0"/>
              <a:t>Proceedings are on hold </a:t>
            </a:r>
          </a:p>
          <a:p>
            <a:pPr lvl="1"/>
            <a:r>
              <a:rPr lang="en-US" altLang="en-US" smtClean="0"/>
              <a:t>Automatic invitation to Pre-mediation meeting</a:t>
            </a:r>
          </a:p>
          <a:p>
            <a:pPr lvl="1"/>
            <a:r>
              <a:rPr lang="en-US" altLang="en-US" smtClean="0"/>
              <a:t>To be taken within 45 days from invitation</a:t>
            </a:r>
          </a:p>
          <a:p>
            <a:pPr lvl="1"/>
            <a:r>
              <a:rPr lang="en-US" altLang="en-US" smtClean="0"/>
              <a:t>Pre-mediation meeting is free</a:t>
            </a:r>
          </a:p>
          <a:p>
            <a:pPr lvl="1"/>
            <a:r>
              <a:rPr lang="en-US" altLang="en-US" smtClean="0"/>
              <a:t>Foreign parties can send their attorney!</a:t>
            </a:r>
          </a:p>
          <a:p>
            <a:pPr lvl="1"/>
            <a:r>
              <a:rPr lang="en-US" altLang="en-US" smtClean="0"/>
              <a:t>Within 10 days notice if mediation to take place</a:t>
            </a:r>
          </a:p>
          <a:p>
            <a:pPr lvl="1"/>
            <a:endParaRPr lang="en-US" altLang="en-US" smtClean="0"/>
          </a:p>
          <a:p>
            <a:pPr lvl="1"/>
            <a:endParaRPr lang="he-IL" alt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2EA09ED-4619-4617-B5F1-06E4072F7320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Commencement of Mediation - Israel</a:t>
            </a:r>
            <a:endParaRPr lang="he-IL" altLang="en-US" smtClean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Under the Civil Procedure Rules</a:t>
            </a:r>
          </a:p>
          <a:p>
            <a:pPr lvl="1"/>
            <a:r>
              <a:rPr lang="en-US" altLang="en-US" smtClean="0"/>
              <a:t>Pre-mediation agreement in the Court Rules (Mediation)</a:t>
            </a:r>
          </a:p>
          <a:p>
            <a:pPr lvl="2"/>
            <a:r>
              <a:rPr lang="en-US" altLang="en-US" smtClean="0"/>
              <a:t>Safeguard the mediator</a:t>
            </a:r>
          </a:p>
          <a:p>
            <a:pPr lvl="2"/>
            <a:r>
              <a:rPr lang="en-US" altLang="en-US" smtClean="0"/>
              <a:t>Keep the mediation confidential</a:t>
            </a:r>
          </a:p>
          <a:p>
            <a:pPr lvl="1"/>
            <a:endParaRPr lang="en-US" altLang="en-US" smtClean="0"/>
          </a:p>
          <a:p>
            <a:pPr lvl="1"/>
            <a:endParaRPr lang="he-IL" alt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8BD46E8-1760-4E25-9573-B514631761D4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Commencement of Mediation - Israel</a:t>
            </a:r>
            <a:endParaRPr lang="he-IL" altLang="en-US" smtClean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altLang="en-US" smtClean="0"/>
          </a:p>
          <a:p>
            <a:pPr lvl="1"/>
            <a:endParaRPr lang="he-IL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0640FBC-8B05-42D5-AAD5-BD95E6A73B00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/>
          </a:p>
        </p:txBody>
      </p:sp>
      <p:pic>
        <p:nvPicPr>
          <p:cNvPr id="17413" name="Content Placeholder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413" y="1149350"/>
            <a:ext cx="5065712" cy="537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Preparatory Organisation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200" smtClean="0"/>
              <a:t>Who?</a:t>
            </a:r>
          </a:p>
          <a:p>
            <a:pPr lvl="1" eaLnBrk="1" hangingPunct="1"/>
            <a:r>
              <a:rPr lang="en-US" altLang="en-US" sz="2200" smtClean="0"/>
              <a:t>Legal team</a:t>
            </a:r>
          </a:p>
          <a:p>
            <a:pPr lvl="1" eaLnBrk="1" hangingPunct="1"/>
            <a:r>
              <a:rPr lang="en-US" altLang="en-US" sz="2200" smtClean="0"/>
              <a:t>Client team</a:t>
            </a:r>
          </a:p>
          <a:p>
            <a:pPr lvl="2" eaLnBrk="1" hangingPunct="1"/>
            <a:r>
              <a:rPr lang="en-US" altLang="en-US" sz="2200" smtClean="0"/>
              <a:t>Lead negotiator</a:t>
            </a:r>
          </a:p>
          <a:p>
            <a:pPr lvl="2" eaLnBrk="1" hangingPunct="1"/>
            <a:r>
              <a:rPr lang="en-US" altLang="en-US" sz="2200" smtClean="0"/>
              <a:t>Those involved in the dispute</a:t>
            </a:r>
          </a:p>
          <a:p>
            <a:pPr lvl="2" eaLnBrk="1" hangingPunct="1"/>
            <a:r>
              <a:rPr lang="en-US" altLang="en-US" sz="2200" smtClean="0"/>
              <a:t>Those not!</a:t>
            </a:r>
          </a:p>
          <a:p>
            <a:pPr lvl="1" eaLnBrk="1" hangingPunct="1"/>
            <a:r>
              <a:rPr lang="en-US" altLang="en-US" sz="2200" smtClean="0"/>
              <a:t>Experts?</a:t>
            </a:r>
          </a:p>
          <a:p>
            <a:pPr eaLnBrk="1" hangingPunct="1"/>
            <a:r>
              <a:rPr lang="en-US" altLang="en-US" sz="2200" smtClean="0"/>
              <a:t>Does what?</a:t>
            </a:r>
          </a:p>
          <a:p>
            <a:pPr lvl="1" eaLnBrk="1" hangingPunct="1"/>
            <a:r>
              <a:rPr lang="en-US" altLang="en-US" sz="2200" smtClean="0"/>
              <a:t>Identification of strengths articulated with maximum impact</a:t>
            </a:r>
          </a:p>
          <a:p>
            <a:pPr lvl="1" eaLnBrk="1" hangingPunct="1"/>
            <a:r>
              <a:rPr lang="en-US" altLang="en-US" sz="2200" smtClean="0"/>
              <a:t>Identification of weaknesses (and mitigation)</a:t>
            </a:r>
          </a:p>
          <a:p>
            <a:pPr lvl="1" eaLnBrk="1" hangingPunct="1"/>
            <a:r>
              <a:rPr lang="en-US" altLang="en-US" sz="2200" smtClean="0"/>
              <a:t>Key messages and presentation generally</a:t>
            </a:r>
          </a:p>
          <a:p>
            <a:pPr lvl="1" eaLnBrk="1" hangingPunct="1">
              <a:buFontTx/>
              <a:buChar char="–"/>
            </a:pPr>
            <a:endParaRPr lang="en-US" altLang="en-US" sz="2200" smtClean="0"/>
          </a:p>
          <a:p>
            <a:pPr eaLnBrk="1" hangingPunct="1">
              <a:buFontTx/>
              <a:buNone/>
            </a:pPr>
            <a:endParaRPr lang="en-US" altLang="en-US" sz="2200" smtClean="0"/>
          </a:p>
          <a:p>
            <a:pPr lvl="1" eaLnBrk="1" hangingPunct="1">
              <a:buFontTx/>
              <a:buChar char="–"/>
            </a:pPr>
            <a:endParaRPr lang="en-US" altLang="en-US" sz="2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Mediation statements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000" smtClean="0"/>
              <a:t>Mediation statements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smtClean="0"/>
              <a:t>Account of position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smtClean="0"/>
              <a:t>Purpose (dual) and importance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smtClean="0"/>
              <a:t>First step in sowing seeds of doubt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smtClean="0"/>
              <a:t>Length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smtClean="0"/>
              <a:t>Content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2000" smtClean="0"/>
              <a:t>Parties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2000" smtClean="0"/>
              <a:t>Background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2000" smtClean="0"/>
              <a:t>Issues/agreed issues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2000" smtClean="0"/>
              <a:t>Explanations/clarifications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2000" smtClean="0"/>
              <a:t>References to documents etc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2000" smtClean="0"/>
              <a:t>Settlement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2000" smtClean="0"/>
              <a:t>Costs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2000" smtClean="0"/>
              <a:t>Attendees </a:t>
            </a:r>
          </a:p>
          <a:p>
            <a:pPr lvl="3" eaLnBrk="1" hangingPunct="1">
              <a:lnSpc>
                <a:spcPct val="80000"/>
              </a:lnSpc>
              <a:buFontTx/>
              <a:buChar char="–"/>
            </a:pPr>
            <a:endParaRPr lang="en-US" altLang="en-US" sz="2000" smtClean="0"/>
          </a:p>
          <a:p>
            <a:pPr lvl="2" eaLnBrk="1" hangingPunct="1">
              <a:lnSpc>
                <a:spcPct val="80000"/>
              </a:lnSpc>
              <a:buFontTx/>
              <a:buChar char="•"/>
            </a:pPr>
            <a:endParaRPr lang="en-US" alt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Mediation documents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000" smtClean="0"/>
              <a:t>Not full trial bundles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smtClean="0"/>
              <a:t>Enable the mediator to understand the dispute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smtClean="0"/>
              <a:t>Illustrating the high watermark/strengths of case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smtClean="0"/>
              <a:t>All documents referred to in mediation statement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smtClean="0"/>
              <a:t>‘Without Prejudice’ correspondence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smtClean="0"/>
              <a:t>Examples: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smtClean="0"/>
              <a:t>Key pre-action correspondence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smtClean="0"/>
              <a:t>Most recent pleadings/statements of case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smtClean="0"/>
              <a:t>Offers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smtClean="0"/>
              <a:t>Trade mark registrations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smtClean="0"/>
              <a:t>Colour copies of packaging containing mark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smtClean="0"/>
              <a:t>Colour copies of allegedly infringing mark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smtClean="0"/>
              <a:t>Contracts in dispute</a:t>
            </a:r>
          </a:p>
          <a:p>
            <a:pPr lvl="1" eaLnBrk="1" hangingPunct="1">
              <a:lnSpc>
                <a:spcPct val="80000"/>
              </a:lnSpc>
              <a:buFontTx/>
              <a:buChar char="–"/>
            </a:pPr>
            <a:endParaRPr lang="en-US" altLang="en-US" sz="20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Confidential briefings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In person</a:t>
            </a:r>
          </a:p>
          <a:p>
            <a:pPr eaLnBrk="1" hangingPunct="1"/>
            <a:r>
              <a:rPr lang="en-US" altLang="en-US" smtClean="0"/>
              <a:t>By way of further written briefing for ‘mediator’s eyes only’</a:t>
            </a:r>
          </a:p>
          <a:p>
            <a:pPr eaLnBrk="1" hangingPunct="1"/>
            <a:r>
              <a:rPr lang="en-US" altLang="en-US" smtClean="0"/>
              <a:t>Content</a:t>
            </a:r>
          </a:p>
          <a:p>
            <a:pPr lvl="1" eaLnBrk="1" hangingPunct="1"/>
            <a:r>
              <a:rPr lang="en-US" altLang="en-US" smtClean="0"/>
              <a:t>Early drafts of mediation statement</a:t>
            </a:r>
          </a:p>
          <a:p>
            <a:pPr lvl="1" eaLnBrk="1" hangingPunct="1"/>
            <a:r>
              <a:rPr lang="en-US" altLang="en-US" smtClean="0"/>
              <a:t>Commercial imperatives</a:t>
            </a:r>
          </a:p>
          <a:p>
            <a:pPr lvl="1" eaLnBrk="1" hangingPunct="1"/>
            <a:r>
              <a:rPr lang="en-US" altLang="en-US" smtClean="0"/>
              <a:t>Further background</a:t>
            </a:r>
          </a:p>
          <a:p>
            <a:pPr lvl="1" eaLnBrk="1" hangingPunct="1">
              <a:buFontTx/>
              <a:buNone/>
            </a:pPr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Pre-mediation steps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ADR options</a:t>
            </a:r>
          </a:p>
          <a:p>
            <a:pPr lvl="1" eaLnBrk="1" hangingPunct="1"/>
            <a:r>
              <a:rPr lang="en-US" altLang="en-US" smtClean="0"/>
              <a:t>arbitration, mediation, med-arb, arb-med, expert determination, early neutral evaluation</a:t>
            </a:r>
          </a:p>
          <a:p>
            <a:pPr lvl="1" eaLnBrk="1" hangingPunct="1"/>
            <a:r>
              <a:rPr lang="en-US" altLang="en-US" smtClean="0"/>
              <a:t>what do clients want?</a:t>
            </a:r>
          </a:p>
          <a:p>
            <a:pPr lvl="2" eaLnBrk="1" hangingPunct="1"/>
            <a:r>
              <a:rPr lang="en-US" altLang="en-US" smtClean="0"/>
              <a:t>a merits based adjudication (to be right)</a:t>
            </a:r>
          </a:p>
          <a:p>
            <a:pPr lvl="2" eaLnBrk="1" hangingPunct="1"/>
            <a:r>
              <a:rPr lang="en-US" altLang="en-US" smtClean="0"/>
              <a:t>or a commercial resolution giving primacy to commercial interests (to get it sorted)</a:t>
            </a:r>
          </a:p>
          <a:p>
            <a:pPr lvl="2" eaLnBrk="1" hangingPunct="1"/>
            <a:r>
              <a:rPr lang="en-US" altLang="en-US" smtClean="0"/>
              <a:t>other considerations – speed, resources, relationships,</a:t>
            </a:r>
          </a:p>
          <a:p>
            <a:pPr lvl="2" eaLnBrk="1" hangingPunct="1"/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Attendees and Authority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Attendees</a:t>
            </a:r>
          </a:p>
          <a:p>
            <a:pPr lvl="1" eaLnBrk="1" hangingPunct="1"/>
            <a:r>
              <a:rPr lang="en-US" altLang="en-US" smtClean="0"/>
              <a:t>Who will best be able to deliver key messages, play to strengths and deal with weaknesses?</a:t>
            </a:r>
          </a:p>
          <a:p>
            <a:pPr eaLnBrk="1" hangingPunct="1"/>
            <a:r>
              <a:rPr lang="en-US" altLang="en-US" smtClean="0"/>
              <a:t>Authority</a:t>
            </a:r>
          </a:p>
          <a:p>
            <a:pPr lvl="1" eaLnBrk="1" hangingPunct="1"/>
            <a:r>
              <a:rPr lang="en-US" altLang="en-US" smtClean="0"/>
              <a:t>Requirement</a:t>
            </a:r>
          </a:p>
          <a:p>
            <a:pPr lvl="1" eaLnBrk="1" hangingPunct="1"/>
            <a:r>
              <a:rPr lang="en-US" altLang="en-US" smtClean="0"/>
              <a:t>Limits?</a:t>
            </a:r>
          </a:p>
          <a:p>
            <a:pPr lvl="1" eaLnBrk="1" hangingPunct="1"/>
            <a:r>
              <a:rPr lang="en-US" altLang="en-US" smtClean="0"/>
              <a:t>Revealing extent of authority?</a:t>
            </a:r>
          </a:p>
          <a:p>
            <a:pPr lvl="1" eaLnBrk="1" hangingPunct="1"/>
            <a:r>
              <a:rPr lang="en-US" altLang="en-US" smtClean="0"/>
              <a:t>Particular cases requiring an alternative approach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Role of the Mediator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200" smtClean="0"/>
              <a:t>What does the mediator do?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smtClean="0"/>
              <a:t>Builds rapport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smtClean="0"/>
              <a:t>Manages process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smtClean="0"/>
              <a:t>Synthesises negotiating styles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smtClean="0"/>
              <a:t>Prevents reactive devaluation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smtClean="0"/>
              <a:t>Becomes the effective voice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smtClean="0"/>
              <a:t>Option generation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smtClean="0"/>
              <a:t>Sets tone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smtClean="0"/>
              <a:t>Motivator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smtClean="0"/>
              <a:t>Creates traction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smtClean="0"/>
              <a:t>Overcomes deadlock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endParaRPr lang="en-US" altLang="en-US" sz="2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Mediator styles and techniques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200" smtClean="0"/>
              <a:t>Styles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200" smtClean="0"/>
              <a:t>Facilitative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200" smtClean="0"/>
              <a:t>Evaluative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200" smtClean="0"/>
              <a:t>‘Semi-skimmed’ v ‘head-banger’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200" smtClean="0"/>
              <a:t>Style drift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200" smtClean="0"/>
              <a:t>Techniques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200" smtClean="0"/>
              <a:t>Active listening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200" smtClean="0"/>
              <a:t>Effective use of questions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200" smtClean="0"/>
              <a:t>Re-framing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200" smtClean="0"/>
              <a:t>Reality testing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200" smtClean="0"/>
              <a:t>Identification of interests (ends love affair with positions!)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200" smtClean="0"/>
              <a:t>Brainstorming</a:t>
            </a:r>
          </a:p>
          <a:p>
            <a:pPr lvl="1" eaLnBrk="1" hangingPunct="1">
              <a:lnSpc>
                <a:spcPct val="80000"/>
              </a:lnSpc>
              <a:buFontTx/>
              <a:buChar char="–"/>
            </a:pPr>
            <a:endParaRPr lang="en-US" altLang="en-US" sz="2200" smtClean="0"/>
          </a:p>
          <a:p>
            <a:pPr lvl="1" eaLnBrk="1" hangingPunct="1">
              <a:lnSpc>
                <a:spcPct val="80000"/>
              </a:lnSpc>
              <a:buFontTx/>
              <a:buChar char="–"/>
            </a:pPr>
            <a:endParaRPr lang="en-US" altLang="en-US" sz="2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Other Mediator considerations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Ethical standards</a:t>
            </a:r>
          </a:p>
          <a:p>
            <a:pPr eaLnBrk="1" hangingPunct="1"/>
            <a:r>
              <a:rPr lang="en-US" altLang="en-US" smtClean="0"/>
              <a:t>Balancing party inequality?</a:t>
            </a:r>
          </a:p>
          <a:p>
            <a:pPr eaLnBrk="1" hangingPunct="1"/>
            <a:r>
              <a:rPr lang="en-US" altLang="en-US" smtClean="0"/>
              <a:t>Manager of emotions?</a:t>
            </a:r>
          </a:p>
          <a:p>
            <a:pPr eaLnBrk="1" hangingPunct="1"/>
            <a:r>
              <a:rPr lang="en-US" altLang="en-US" smtClean="0"/>
              <a:t>Negotiation coach?</a:t>
            </a:r>
          </a:p>
          <a:p>
            <a:pPr eaLnBrk="1" hangingPunct="1"/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68624" y="2492895"/>
            <a:ext cx="7719839" cy="864667"/>
          </a:xfrm>
        </p:spPr>
        <p:txBody>
          <a:bodyPr/>
          <a:lstStyle/>
          <a:p>
            <a:pPr eaLnBrk="1" hangingPunct="1">
              <a:spcAft>
                <a:spcPts val="300"/>
              </a:spcAft>
            </a:pPr>
            <a:r>
              <a:rPr lang="fr-CH" altLang="en-US" sz="3200" b="1" dirty="0" smtClean="0"/>
              <a:t>V. </a:t>
            </a:r>
            <a:r>
              <a:rPr lang="fr-CH" altLang="en-US" sz="3200" b="1" dirty="0" err="1" smtClean="0"/>
              <a:t>Mediation</a:t>
            </a:r>
            <a:r>
              <a:rPr lang="fr-CH" altLang="en-US" sz="3200" b="1" dirty="0" smtClean="0"/>
              <a:t> Meeting – How </a:t>
            </a:r>
            <a:r>
              <a:rPr lang="fr-CH" altLang="en-US" sz="3200" b="1" dirty="0" err="1" smtClean="0"/>
              <a:t>is</a:t>
            </a:r>
            <a:r>
              <a:rPr lang="fr-CH" altLang="en-US" sz="3200" b="1" dirty="0" smtClean="0"/>
              <a:t> </a:t>
            </a:r>
            <a:r>
              <a:rPr lang="fr-CH" altLang="en-US" sz="3200" b="1" dirty="0" err="1" smtClean="0"/>
              <a:t>it</a:t>
            </a:r>
            <a:r>
              <a:rPr lang="fr-CH" altLang="en-US" sz="3200" b="1" dirty="0" smtClean="0"/>
              <a:t> </a:t>
            </a:r>
            <a:r>
              <a:rPr lang="fr-CH" altLang="en-US" sz="3200" b="1" dirty="0" err="1"/>
              <a:t>D</a:t>
            </a:r>
            <a:r>
              <a:rPr lang="fr-CH" altLang="en-US" sz="3200" b="1" dirty="0" err="1" smtClean="0"/>
              <a:t>ifferent</a:t>
            </a:r>
            <a:r>
              <a:rPr lang="fr-CH" altLang="en-US" sz="3200" b="1" dirty="0" smtClean="0"/>
              <a:t> in </a:t>
            </a:r>
            <a:r>
              <a:rPr lang="fr-CH" altLang="en-US" sz="3200" b="1" dirty="0" err="1" smtClean="0"/>
              <a:t>Trademark</a:t>
            </a:r>
            <a:r>
              <a:rPr lang="fr-CH" altLang="en-US" sz="3200" b="1" dirty="0" smtClean="0"/>
              <a:t> Disputes?</a:t>
            </a:r>
            <a:endParaRPr lang="en-US" altLang="en-US" sz="2600" dirty="0" smtClean="0"/>
          </a:p>
        </p:txBody>
      </p:sp>
      <p:pic>
        <p:nvPicPr>
          <p:cNvPr id="3075" name="Picture 5" descr="Puce-3_p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88" y="2565400"/>
            <a:ext cx="4127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05525" y="4503738"/>
            <a:ext cx="3360738" cy="792162"/>
          </a:xfrm>
        </p:spPr>
        <p:txBody>
          <a:bodyPr/>
          <a:lstStyle/>
          <a:p>
            <a:pPr eaLnBrk="1" hangingPunct="1"/>
            <a:r>
              <a:rPr lang="en-US" altLang="en-US" sz="1300" smtClean="0">
                <a:solidFill>
                  <a:srgbClr val="990033"/>
                </a:solidFill>
                <a:latin typeface="Arial Black" pitchFamily="34" charset="0"/>
              </a:rPr>
              <a:t>Mediation of Trademark Disputes</a:t>
            </a:r>
          </a:p>
          <a:p>
            <a:pPr eaLnBrk="1" hangingPunct="1"/>
            <a:r>
              <a:rPr lang="en-US" altLang="en-US" sz="1300" smtClean="0">
                <a:solidFill>
                  <a:srgbClr val="990033"/>
                </a:solidFill>
                <a:latin typeface="Arial Black" pitchFamily="34" charset="0"/>
              </a:rPr>
              <a:t>Tel Aviv</a:t>
            </a:r>
          </a:p>
          <a:p>
            <a:pPr eaLnBrk="1" hangingPunct="1"/>
            <a:r>
              <a:rPr lang="en-US" altLang="en-US" sz="1300" smtClean="0">
                <a:solidFill>
                  <a:srgbClr val="990033"/>
                </a:solidFill>
                <a:latin typeface="Arial Black" pitchFamily="34" charset="0"/>
              </a:rPr>
              <a:t>December 11, 2014</a:t>
            </a:r>
          </a:p>
        </p:txBody>
      </p:sp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1295400" y="5562600"/>
            <a:ext cx="8137525" cy="859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fr-CH" altLang="en-US" sz="1600" dirty="0">
                <a:solidFill>
                  <a:srgbClr val="70899B"/>
                </a:solidFill>
                <a:ea typeface="ＭＳ Ｐゴシック" charset="-128"/>
              </a:rPr>
              <a:t>Jonathan </a:t>
            </a:r>
            <a:r>
              <a:rPr lang="fr-CH" altLang="en-US" sz="1600" dirty="0" err="1">
                <a:solidFill>
                  <a:srgbClr val="70899B"/>
                </a:solidFill>
                <a:ea typeface="ＭＳ Ｐゴシック" charset="-128"/>
              </a:rPr>
              <a:t>Agmon</a:t>
            </a:r>
            <a:r>
              <a:rPr lang="fr-CH" altLang="en-US" sz="1600" dirty="0">
                <a:solidFill>
                  <a:srgbClr val="70899B"/>
                </a:solidFill>
                <a:ea typeface="ＭＳ Ｐゴシック" charset="-128"/>
              </a:rPr>
              <a:t>, </a:t>
            </a:r>
            <a:r>
              <a:rPr lang="fr-CH" altLang="en-US" sz="1600" dirty="0" err="1">
                <a:solidFill>
                  <a:srgbClr val="70899B"/>
                </a:solidFill>
                <a:ea typeface="ＭＳ Ｐゴシック" charset="-128"/>
              </a:rPr>
              <a:t>Soroker-Agmon</a:t>
            </a:r>
            <a:endParaRPr lang="fr-CH" altLang="en-US" sz="1600" dirty="0">
              <a:solidFill>
                <a:srgbClr val="70899B"/>
              </a:solidFill>
              <a:ea typeface="ＭＳ Ｐゴシック" charset="-128"/>
            </a:endParaRP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fr-CH" altLang="en-US" sz="1600" dirty="0" smtClean="0">
                <a:solidFill>
                  <a:srgbClr val="70899B"/>
                </a:solidFill>
                <a:ea typeface="ＭＳ Ｐゴシック" charset="-128"/>
              </a:rPr>
              <a:t>Jon </a:t>
            </a:r>
            <a:r>
              <a:rPr lang="fr-CH" altLang="en-US" sz="1600" dirty="0">
                <a:solidFill>
                  <a:srgbClr val="70899B"/>
                </a:solidFill>
                <a:ea typeface="ＭＳ Ｐゴシック" charset="-128"/>
              </a:rPr>
              <a:t>Lang, Jon Lang </a:t>
            </a:r>
            <a:r>
              <a:rPr lang="fr-CH" altLang="en-US" sz="1600" dirty="0" err="1" smtClean="0">
                <a:solidFill>
                  <a:srgbClr val="70899B"/>
                </a:solidFill>
                <a:ea typeface="ＭＳ Ｐゴシック" charset="-128"/>
              </a:rPr>
              <a:t>Mediation</a:t>
            </a:r>
            <a:endParaRPr lang="fr-CH" altLang="en-US" sz="1600" dirty="0" smtClean="0">
              <a:solidFill>
                <a:srgbClr val="70899B"/>
              </a:solidFill>
              <a:ea typeface="ＭＳ Ｐゴシック" charset="-128"/>
            </a:endParaRP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fr-CH" altLang="en-US" sz="1600" dirty="0" smtClean="0">
                <a:solidFill>
                  <a:srgbClr val="70899B"/>
                </a:solidFill>
                <a:ea typeface="ＭＳ Ｐゴシック" charset="-128"/>
              </a:rPr>
              <a:t>Keren </a:t>
            </a:r>
            <a:r>
              <a:rPr lang="fr-CH" altLang="en-US" sz="1600" dirty="0" err="1" smtClean="0">
                <a:solidFill>
                  <a:srgbClr val="70899B"/>
                </a:solidFill>
                <a:ea typeface="ＭＳ Ｐゴシック" charset="-128"/>
              </a:rPr>
              <a:t>Wineberg-Ayal</a:t>
            </a:r>
            <a:endParaRPr lang="fr-CH" altLang="en-US" sz="1600" dirty="0">
              <a:solidFill>
                <a:srgbClr val="70899B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3246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The Five Stages of Mediation</a:t>
            </a:r>
            <a:br>
              <a:rPr lang="en-US" dirty="0" smtClean="0"/>
            </a:br>
            <a:r>
              <a:rPr lang="en-US" sz="2222" dirty="0" smtClean="0"/>
              <a:t>(preparation, opening plenary, exploration, negotiation and settlement)</a:t>
            </a:r>
            <a:endParaRPr lang="en-US" sz="2222" dirty="0"/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Preparation </a:t>
            </a:r>
            <a:r>
              <a:rPr lang="en-US" altLang="en-US" sz="2000" smtClean="0"/>
              <a:t>(see earlier slide ‘Pre-mediation meetings (internal)’)</a:t>
            </a:r>
          </a:p>
          <a:p>
            <a:pPr lvl="1" eaLnBrk="1" hangingPunct="1"/>
            <a:r>
              <a:rPr lang="en-US" altLang="en-US" smtClean="0"/>
              <a:t>Team</a:t>
            </a:r>
          </a:p>
          <a:p>
            <a:pPr lvl="1" eaLnBrk="1" hangingPunct="1"/>
            <a:r>
              <a:rPr lang="en-US" altLang="en-US" smtClean="0"/>
              <a:t>Strategy</a:t>
            </a:r>
          </a:p>
          <a:p>
            <a:pPr lvl="1" eaLnBrk="1" hangingPunct="1"/>
            <a:r>
              <a:rPr lang="en-US" altLang="en-US" smtClean="0"/>
              <a:t>Key messages</a:t>
            </a:r>
          </a:p>
          <a:p>
            <a:pPr lvl="1" eaLnBrk="1" hangingPunct="1"/>
            <a:r>
              <a:rPr lang="en-US" altLang="en-US" smtClean="0"/>
              <a:t>Meetings</a:t>
            </a:r>
          </a:p>
          <a:p>
            <a:pPr lvl="1" eaLnBrk="1" hangingPunct="1"/>
            <a:r>
              <a:rPr lang="en-US" altLang="en-US" smtClean="0"/>
              <a:t>Mediation statements</a:t>
            </a:r>
          </a:p>
          <a:p>
            <a:pPr lvl="1" eaLnBrk="1" hangingPunct="1"/>
            <a:r>
              <a:rPr lang="en-US" altLang="en-US" smtClean="0"/>
              <a:t>Documents</a:t>
            </a:r>
          </a:p>
          <a:p>
            <a:pPr lvl="1" eaLnBrk="1" hangingPunct="1"/>
            <a:r>
              <a:rPr lang="en-US" altLang="en-US" smtClean="0"/>
              <a:t>Venue (rooms, facilities etc)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Preparation in Trademark Disputes</a:t>
            </a:r>
            <a:endParaRPr lang="en-US" altLang="en-US" sz="2200" smtClean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Preparation </a:t>
            </a:r>
            <a:r>
              <a:rPr lang="en-US" altLang="en-US" sz="2000" dirty="0" smtClean="0"/>
              <a:t>(see earlier slide ‘Pre-mediation meetings (internal)’)</a:t>
            </a:r>
          </a:p>
          <a:p>
            <a:pPr lvl="1" eaLnBrk="1" hangingPunct="1"/>
            <a:r>
              <a:rPr lang="en-US" altLang="en-US" dirty="0" smtClean="0"/>
              <a:t>Strategy</a:t>
            </a:r>
          </a:p>
          <a:p>
            <a:pPr lvl="1" eaLnBrk="1" hangingPunct="1"/>
            <a:r>
              <a:rPr lang="en-US" altLang="en-US" dirty="0" smtClean="0"/>
              <a:t>Key messages</a:t>
            </a:r>
          </a:p>
          <a:p>
            <a:pPr eaLnBrk="1" hangingPunct="1"/>
            <a:r>
              <a:rPr lang="en-US" altLang="en-US" dirty="0" smtClean="0"/>
              <a:t>Types of cases </a:t>
            </a:r>
          </a:p>
          <a:p>
            <a:pPr lvl="1" eaLnBrk="1" hangingPunct="1"/>
            <a:r>
              <a:rPr lang="en-US" altLang="en-US" dirty="0" smtClean="0"/>
              <a:t>Parties are local</a:t>
            </a:r>
          </a:p>
          <a:p>
            <a:pPr lvl="1" eaLnBrk="1" hangingPunct="1"/>
            <a:r>
              <a:rPr lang="en-US" altLang="en-US" dirty="0" smtClean="0"/>
              <a:t>International</a:t>
            </a:r>
          </a:p>
          <a:p>
            <a:pPr eaLnBrk="1" hangingPunct="1"/>
            <a:r>
              <a:rPr lang="en-US" altLang="en-US" dirty="0" smtClean="0"/>
              <a:t>What type of proceedings?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Preparation in Trademark Disputes</a:t>
            </a:r>
            <a:endParaRPr lang="en-US" altLang="en-US" sz="2200" smtClean="0"/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495300" y="1412776"/>
            <a:ext cx="8915400" cy="4352925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Opposition</a:t>
            </a:r>
            <a:endParaRPr lang="en-US" altLang="en-US" sz="2000" dirty="0" smtClean="0"/>
          </a:p>
          <a:p>
            <a:pPr lvl="1" eaLnBrk="1" hangingPunct="1"/>
            <a:r>
              <a:rPr lang="en-US" altLang="en-US" dirty="0" smtClean="0"/>
              <a:t>Claim that TM should not have been accepted</a:t>
            </a:r>
          </a:p>
          <a:p>
            <a:pPr lvl="1" eaLnBrk="1" hangingPunct="1"/>
            <a:r>
              <a:rPr lang="en-US" altLang="en-US" dirty="0" smtClean="0"/>
              <a:t>There is an ownership issue</a:t>
            </a:r>
          </a:p>
          <a:p>
            <a:pPr lvl="1" eaLnBrk="1" hangingPunct="1"/>
            <a:r>
              <a:rPr lang="en-US" altLang="en-US" dirty="0" smtClean="0"/>
              <a:t>In Germany 70% of all oppositions end in an agreement</a:t>
            </a:r>
          </a:p>
          <a:p>
            <a:pPr eaLnBrk="1" hangingPunct="1"/>
            <a:r>
              <a:rPr lang="en-US" altLang="en-US" dirty="0"/>
              <a:t>Cancellation</a:t>
            </a:r>
            <a:endParaRPr lang="en-US" altLang="en-US" sz="2000" dirty="0"/>
          </a:p>
          <a:p>
            <a:pPr lvl="1" eaLnBrk="1" hangingPunct="1"/>
            <a:r>
              <a:rPr lang="en-US" altLang="en-US" dirty="0"/>
              <a:t>S.38 </a:t>
            </a:r>
            <a:r>
              <a:rPr lang="en-US" altLang="en-US" dirty="0" smtClean="0"/>
              <a:t>Amendment of the Goods/Services</a:t>
            </a:r>
            <a:endParaRPr lang="en-US" altLang="en-US" dirty="0"/>
          </a:p>
          <a:p>
            <a:pPr lvl="1" eaLnBrk="1" hangingPunct="1"/>
            <a:r>
              <a:rPr lang="en-US" altLang="en-US" dirty="0"/>
              <a:t>S.39 </a:t>
            </a:r>
            <a:r>
              <a:rPr lang="en-US" altLang="en-US" dirty="0" smtClean="0"/>
              <a:t>Deletion of the Mark</a:t>
            </a:r>
            <a:endParaRPr lang="en-US" altLang="en-US" dirty="0"/>
          </a:p>
          <a:p>
            <a:pPr lvl="1" eaLnBrk="1" hangingPunct="1"/>
            <a:r>
              <a:rPr lang="en-US" altLang="en-US" dirty="0"/>
              <a:t>S. 41 Non </a:t>
            </a:r>
            <a:r>
              <a:rPr lang="en-US" altLang="en-US" dirty="0" smtClean="0"/>
              <a:t>use of the Mark</a:t>
            </a:r>
          </a:p>
          <a:p>
            <a:pPr eaLnBrk="1" hangingPunct="1"/>
            <a:r>
              <a:rPr lang="en-US" altLang="en-US" dirty="0"/>
              <a:t>S.29 </a:t>
            </a:r>
            <a:r>
              <a:rPr lang="en-US" altLang="en-US" dirty="0" smtClean="0"/>
              <a:t>Opposition</a:t>
            </a:r>
            <a:endParaRPr lang="en-US" altLang="en-US" sz="2000" dirty="0"/>
          </a:p>
          <a:p>
            <a:pPr lvl="1" eaLnBrk="1" hangingPunct="1"/>
            <a:r>
              <a:rPr lang="en-US" altLang="en-US" dirty="0"/>
              <a:t>Three part </a:t>
            </a:r>
            <a:r>
              <a:rPr lang="en-US" altLang="en-US" dirty="0" smtClean="0"/>
              <a:t>test - Time </a:t>
            </a:r>
            <a:r>
              <a:rPr lang="en-US" altLang="en-US" dirty="0"/>
              <a:t>of </a:t>
            </a:r>
            <a:r>
              <a:rPr lang="en-US" altLang="en-US" dirty="0" smtClean="0"/>
              <a:t>filing/Extent </a:t>
            </a:r>
            <a:r>
              <a:rPr lang="en-US" altLang="en-US" dirty="0"/>
              <a:t>of </a:t>
            </a:r>
            <a:r>
              <a:rPr lang="en-US" altLang="en-US" dirty="0" smtClean="0"/>
              <a:t>use/Good </a:t>
            </a:r>
            <a:r>
              <a:rPr lang="en-US" altLang="en-US" dirty="0"/>
              <a:t>faith in choosing the mark</a:t>
            </a:r>
          </a:p>
          <a:p>
            <a:pPr lvl="1" eaLnBrk="1" hangingPunct="1"/>
            <a:endParaRPr lang="en-US" altLang="en-US" dirty="0"/>
          </a:p>
          <a:p>
            <a:pPr marL="457200" lvl="1" indent="0" eaLnBrk="1" hangingPunct="1">
              <a:buNone/>
            </a:pP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Preparation in Trademark Disputes</a:t>
            </a:r>
            <a:endParaRPr lang="en-US" altLang="en-US" sz="2200" smtClean="0"/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Preparation is key</a:t>
            </a:r>
          </a:p>
          <a:p>
            <a:pPr lvl="1" eaLnBrk="1" hangingPunct="1"/>
            <a:r>
              <a:rPr lang="en-US" altLang="en-US" dirty="0" smtClean="0"/>
              <a:t>Do </a:t>
            </a:r>
            <a:r>
              <a:rPr lang="en-US" altLang="en-US" dirty="0"/>
              <a:t>you have the information you need at hand</a:t>
            </a:r>
          </a:p>
          <a:p>
            <a:pPr lvl="1" eaLnBrk="1" hangingPunct="1"/>
            <a:r>
              <a:rPr lang="en-US" altLang="en-US" dirty="0"/>
              <a:t>Preparation is key</a:t>
            </a:r>
          </a:p>
          <a:p>
            <a:pPr lvl="2" eaLnBrk="1" hangingPunct="1"/>
            <a:r>
              <a:rPr lang="en-US" altLang="en-US" dirty="0"/>
              <a:t>Obtain Information </a:t>
            </a:r>
          </a:p>
          <a:p>
            <a:pPr lvl="2" eaLnBrk="1" hangingPunct="1"/>
            <a:r>
              <a:rPr lang="en-US" altLang="en-US" dirty="0"/>
              <a:t>Prepare you Key statements</a:t>
            </a:r>
          </a:p>
          <a:p>
            <a:pPr lvl="2" eaLnBrk="1" hangingPunct="1"/>
            <a:r>
              <a:rPr lang="en-US" altLang="en-US" dirty="0"/>
              <a:t>Prepare various business solutions</a:t>
            </a:r>
          </a:p>
          <a:p>
            <a:pPr lvl="2" eaLnBrk="1" hangingPunct="1"/>
            <a:r>
              <a:rPr lang="en-US" altLang="en-US" dirty="0" smtClean="0"/>
              <a:t>What can the client live with</a:t>
            </a:r>
          </a:p>
          <a:p>
            <a:pPr lvl="2" eaLnBrk="1" hangingPunct="1"/>
            <a:r>
              <a:rPr lang="en-US" altLang="en-US" dirty="0" smtClean="0"/>
              <a:t>What would be the effect of the mediation</a:t>
            </a:r>
          </a:p>
          <a:p>
            <a:pPr lvl="2" eaLnBrk="1" hangingPunct="1"/>
            <a:r>
              <a:rPr lang="en-US" altLang="en-US" dirty="0" smtClean="0"/>
              <a:t>Role of the Trademark Office</a:t>
            </a:r>
          </a:p>
          <a:p>
            <a:pPr lvl="1"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4589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Role of the Trademark Office</a:t>
            </a:r>
            <a:endParaRPr lang="en-US" altLang="en-US" sz="2200" dirty="0" smtClean="0"/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495300" y="1340768"/>
            <a:ext cx="8915400" cy="4352925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In most cases the Trademark Office will not be a factor</a:t>
            </a:r>
          </a:p>
          <a:p>
            <a:pPr lvl="1" eaLnBrk="1" hangingPunct="1"/>
            <a:r>
              <a:rPr lang="en-US" altLang="en-US" dirty="0" smtClean="0"/>
              <a:t>Opposition, Cancellation, Amendments</a:t>
            </a:r>
          </a:p>
          <a:p>
            <a:pPr lvl="2" eaLnBrk="1" hangingPunct="1"/>
            <a:r>
              <a:rPr lang="en-US" altLang="en-US" dirty="0" smtClean="0"/>
              <a:t>Parties can file the end result</a:t>
            </a:r>
          </a:p>
          <a:p>
            <a:pPr eaLnBrk="1" hangingPunct="1"/>
            <a:r>
              <a:rPr lang="en-US" altLang="en-US" dirty="0" smtClean="0"/>
              <a:t>S.29 – Is the Exception, Not the Rule</a:t>
            </a:r>
          </a:p>
          <a:p>
            <a:pPr lvl="1" eaLnBrk="1" hangingPunct="1"/>
            <a:r>
              <a:rPr lang="en-US" altLang="en-US" dirty="0" smtClean="0"/>
              <a:t>Prepare a consent agreement through your mediation</a:t>
            </a:r>
          </a:p>
          <a:p>
            <a:pPr lvl="2" eaLnBrk="1" hangingPunct="1"/>
            <a:r>
              <a:rPr lang="en-US" altLang="en-US" dirty="0" smtClean="0"/>
              <a:t>Be prepared to file evidence of no confusion</a:t>
            </a:r>
          </a:p>
          <a:p>
            <a:pPr lvl="2" eaLnBrk="1" hangingPunct="1"/>
            <a:r>
              <a:rPr lang="en-US" altLang="en-US" dirty="0" smtClean="0"/>
              <a:t>Territorial Co-existence requires the four </a:t>
            </a:r>
            <a:r>
              <a:rPr lang="en-US" altLang="en-US" dirty="0" err="1" smtClean="0"/>
              <a:t>factros</a:t>
            </a:r>
            <a:r>
              <a:rPr lang="en-US" altLang="en-US" dirty="0" smtClean="0"/>
              <a:t> in Great Shape</a:t>
            </a:r>
          </a:p>
          <a:p>
            <a:pPr lvl="5"/>
            <a:r>
              <a:rPr lang="en-US" altLang="en-US" dirty="0"/>
              <a:t>No country wide reputation</a:t>
            </a:r>
          </a:p>
          <a:p>
            <a:pPr marL="2286000" lvl="5" indent="0">
              <a:buNone/>
            </a:pPr>
            <a:r>
              <a:rPr lang="en-US" altLang="en-US" dirty="0"/>
              <a:t>Local product/service in nature</a:t>
            </a:r>
          </a:p>
          <a:p>
            <a:pPr lvl="5"/>
            <a:r>
              <a:rPr lang="en-US" altLang="en-US" dirty="0"/>
              <a:t>Business activity can be delineated</a:t>
            </a:r>
          </a:p>
          <a:p>
            <a:pPr lvl="5"/>
            <a:r>
              <a:rPr lang="en-US" altLang="en-US" dirty="0"/>
              <a:t>Operations are clearly separated</a:t>
            </a:r>
          </a:p>
          <a:p>
            <a:pPr lvl="3" eaLnBrk="1" hangingPunct="1"/>
            <a:endParaRPr lang="en-US" altLang="en-US" dirty="0" smtClean="0"/>
          </a:p>
          <a:p>
            <a:pPr lvl="2" eaLnBrk="1" hangingPunct="1"/>
            <a:endParaRPr lang="en-US" altLang="en-US" dirty="0" smtClean="0"/>
          </a:p>
          <a:p>
            <a:pPr lvl="2" eaLnBrk="1" hangingPunct="1"/>
            <a:endParaRPr lang="en-US" altLang="en-US" dirty="0" smtClean="0"/>
          </a:p>
          <a:p>
            <a:pPr lvl="2" eaLnBrk="1" hangingPunct="1"/>
            <a:endParaRPr lang="en-US" altLang="en-US" dirty="0" smtClean="0"/>
          </a:p>
          <a:p>
            <a:pPr lvl="2" eaLnBrk="1" hangingPunct="1"/>
            <a:endParaRPr lang="en-US" altLang="en-US" dirty="0" smtClean="0"/>
          </a:p>
          <a:p>
            <a:pPr lvl="2" eaLnBrk="1" hangingPunct="1"/>
            <a:endParaRPr lang="en-US" altLang="en-US" dirty="0" smtClean="0"/>
          </a:p>
          <a:p>
            <a:pPr lvl="1" eaLnBrk="1" hangingPunct="1"/>
            <a:endParaRPr lang="en-US" altLang="en-US" dirty="0" smtClean="0"/>
          </a:p>
          <a:p>
            <a:pPr lvl="1"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58410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Mediation Options – Israeli Law</a:t>
            </a:r>
            <a:endParaRPr lang="he-IL" altLang="en-US" smtClean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WIPO</a:t>
            </a:r>
          </a:p>
          <a:p>
            <a:r>
              <a:rPr lang="en-US" altLang="en-US" smtClean="0"/>
              <a:t>Civil Procedure</a:t>
            </a:r>
          </a:p>
          <a:p>
            <a:pPr lvl="1"/>
            <a:r>
              <a:rPr lang="en-US" altLang="en-US" smtClean="0"/>
              <a:t>Certain cases must go to mediation (Civil, 75)</a:t>
            </a:r>
          </a:p>
          <a:p>
            <a:pPr lvl="1"/>
            <a:r>
              <a:rPr lang="en-US" altLang="en-US" smtClean="0"/>
              <a:t>First meeting is free</a:t>
            </a:r>
          </a:p>
          <a:p>
            <a:r>
              <a:rPr lang="en-US" altLang="en-US" smtClean="0"/>
              <a:t>Trademark cases</a:t>
            </a:r>
          </a:p>
          <a:p>
            <a:pPr lvl="1"/>
            <a:r>
              <a:rPr lang="en-US" altLang="en-US" smtClean="0"/>
              <a:t>S. 29 + S.30</a:t>
            </a:r>
          </a:p>
          <a:p>
            <a:pPr lvl="1"/>
            <a:r>
              <a:rPr lang="en-US" altLang="en-US" smtClean="0"/>
              <a:t>None for other procedures</a:t>
            </a:r>
          </a:p>
          <a:p>
            <a:r>
              <a:rPr lang="en-US" altLang="en-US" smtClean="0"/>
              <a:t>Other jurisdictions show this can be done for Trademark disputes</a:t>
            </a:r>
          </a:p>
          <a:p>
            <a:endParaRPr lang="en-US" altLang="en-US" smtClean="0"/>
          </a:p>
          <a:p>
            <a:pPr lvl="1"/>
            <a:endParaRPr lang="he-IL" altLang="en-US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45C126C-D56C-4E25-9350-78E4D67178B2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Role of the Trademark Office</a:t>
            </a:r>
            <a:endParaRPr lang="en-US" altLang="en-US" sz="2200" dirty="0" smtClean="0"/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/>
            <a:r>
              <a:rPr lang="en-US" altLang="en-US" dirty="0" smtClean="0"/>
              <a:t>Read the case law to see how the Trademark Office deals with Consent Agreement</a:t>
            </a:r>
          </a:p>
          <a:p>
            <a:pPr lvl="2" eaLnBrk="1" hangingPunct="1"/>
            <a:r>
              <a:rPr lang="en-US" altLang="en-US" dirty="0" smtClean="0"/>
              <a:t>Karl </a:t>
            </a:r>
            <a:r>
              <a:rPr lang="en-US" altLang="en-US" dirty="0" err="1" smtClean="0"/>
              <a:t>Storz</a:t>
            </a:r>
            <a:r>
              <a:rPr lang="en-US" altLang="en-US" dirty="0" smtClean="0"/>
              <a:t> – Agreement Approved</a:t>
            </a:r>
          </a:p>
          <a:p>
            <a:pPr lvl="1" eaLnBrk="1" hangingPunct="1"/>
            <a:r>
              <a:rPr lang="en-US" altLang="en-US" dirty="0" smtClean="0"/>
              <a:t>Article 43(4)CTMR “</a:t>
            </a:r>
            <a:r>
              <a:rPr lang="en-US" altLang="en-US" i="1" dirty="0" smtClean="0"/>
              <a:t>The Office may, if it thinks fit, invite the parties to make a friendly settlement</a:t>
            </a:r>
            <a:r>
              <a:rPr lang="en-US" altLang="en-US" dirty="0" smtClean="0"/>
              <a:t>”</a:t>
            </a:r>
          </a:p>
          <a:p>
            <a:pPr lvl="1" eaLnBrk="1" hangingPunct="1"/>
            <a:endParaRPr lang="en-US" altLang="en-US" dirty="0" smtClean="0"/>
          </a:p>
          <a:p>
            <a:pPr lvl="2" eaLnBrk="1" hangingPunct="1"/>
            <a:endParaRPr lang="en-US" altLang="en-US" dirty="0" smtClean="0"/>
          </a:p>
          <a:p>
            <a:pPr lvl="2" eaLnBrk="1" hangingPunct="1"/>
            <a:endParaRPr lang="en-US" altLang="en-US" dirty="0" smtClean="0"/>
          </a:p>
          <a:p>
            <a:pPr lvl="2" eaLnBrk="1" hangingPunct="1"/>
            <a:endParaRPr lang="en-US" altLang="en-US" dirty="0" smtClean="0"/>
          </a:p>
          <a:p>
            <a:pPr lvl="2" eaLnBrk="1" hangingPunct="1"/>
            <a:endParaRPr lang="en-US" altLang="en-US" dirty="0" smtClean="0"/>
          </a:p>
          <a:p>
            <a:pPr lvl="2" eaLnBrk="1" hangingPunct="1"/>
            <a:endParaRPr lang="en-US" altLang="en-US" dirty="0" smtClean="0"/>
          </a:p>
          <a:p>
            <a:pPr lvl="1" eaLnBrk="1" hangingPunct="1"/>
            <a:endParaRPr lang="en-US" altLang="en-US" dirty="0" smtClean="0"/>
          </a:p>
          <a:p>
            <a:pPr lvl="1"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21923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Opening plenary session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mediator’s role</a:t>
            </a:r>
          </a:p>
          <a:p>
            <a:pPr eaLnBrk="1" hangingPunct="1"/>
            <a:r>
              <a:rPr lang="en-US" altLang="en-US" smtClean="0"/>
              <a:t>Order of play</a:t>
            </a:r>
          </a:p>
          <a:p>
            <a:pPr eaLnBrk="1" hangingPunct="1"/>
            <a:r>
              <a:rPr lang="en-US" altLang="en-US" smtClean="0"/>
              <a:t>Choreographing opening comments (‘set pieces’)</a:t>
            </a:r>
          </a:p>
          <a:p>
            <a:pPr eaLnBrk="1" hangingPunct="1"/>
            <a:r>
              <a:rPr lang="en-US" altLang="en-US" smtClean="0"/>
              <a:t>Beyond the set pieces</a:t>
            </a:r>
          </a:p>
          <a:p>
            <a:pPr eaLnBrk="1" hangingPunct="1"/>
            <a:r>
              <a:rPr lang="en-US" altLang="en-US" smtClean="0"/>
              <a:t>A few tips</a:t>
            </a:r>
          </a:p>
          <a:p>
            <a:pPr lvl="1" eaLnBrk="1" hangingPunct="1"/>
            <a:r>
              <a:rPr lang="en-US" altLang="en-US" smtClean="0"/>
              <a:t>Diplomacy works! (style of delivery)</a:t>
            </a:r>
          </a:p>
          <a:p>
            <a:pPr lvl="1" eaLnBrk="1" hangingPunct="1"/>
            <a:r>
              <a:rPr lang="en-US" altLang="en-US" smtClean="0"/>
              <a:t>Listening helps</a:t>
            </a:r>
          </a:p>
          <a:p>
            <a:pPr lvl="1" eaLnBrk="1" hangingPunct="1"/>
            <a:r>
              <a:rPr lang="en-US" altLang="en-US" smtClean="0"/>
              <a:t>Anticipate difficult questions and conundrums (and have some of your own)</a:t>
            </a:r>
          </a:p>
          <a:p>
            <a:pPr lvl="1" eaLnBrk="1" hangingPunct="1"/>
            <a:r>
              <a:rPr lang="en-US" altLang="en-US" smtClean="0"/>
              <a:t>Robust dialogue?</a:t>
            </a:r>
          </a:p>
          <a:p>
            <a:pPr eaLnBrk="1" hangingPunct="1">
              <a:buFontTx/>
              <a:buChar char="•"/>
            </a:pPr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Exploration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Post plenary de-brief</a:t>
            </a:r>
          </a:p>
          <a:p>
            <a:pPr eaLnBrk="1" hangingPunct="1"/>
            <a:r>
              <a:rPr lang="en-US" altLang="en-US" smtClean="0"/>
              <a:t>Merits based discussions</a:t>
            </a:r>
          </a:p>
          <a:p>
            <a:pPr lvl="1" eaLnBrk="1" hangingPunct="1"/>
            <a:r>
              <a:rPr lang="en-US" altLang="en-US" smtClean="0"/>
              <a:t>Information exchange </a:t>
            </a:r>
          </a:p>
          <a:p>
            <a:pPr lvl="2" eaLnBrk="1" hangingPunct="1"/>
            <a:r>
              <a:rPr lang="en-US" altLang="en-US" smtClean="0"/>
              <a:t>Shuttling</a:t>
            </a:r>
          </a:p>
          <a:p>
            <a:pPr lvl="2" eaLnBrk="1" hangingPunct="1"/>
            <a:r>
              <a:rPr lang="en-US" altLang="en-US" smtClean="0"/>
              <a:t>Direct dialogue</a:t>
            </a:r>
          </a:p>
          <a:p>
            <a:pPr eaLnBrk="1" hangingPunct="1"/>
            <a:r>
              <a:rPr lang="en-US" altLang="en-US" smtClean="0"/>
              <a:t>Giving way to commercial imperatives</a:t>
            </a:r>
          </a:p>
          <a:p>
            <a:pPr eaLnBrk="1" hangingPunct="1"/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Negotiation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When?</a:t>
            </a:r>
          </a:p>
          <a:p>
            <a:pPr eaLnBrk="1" hangingPunct="1"/>
            <a:r>
              <a:rPr lang="en-US" altLang="en-US" smtClean="0"/>
              <a:t>Who goes first?</a:t>
            </a:r>
          </a:p>
          <a:p>
            <a:pPr eaLnBrk="1" hangingPunct="1"/>
            <a:r>
              <a:rPr lang="en-US" altLang="en-US" smtClean="0"/>
              <a:t>Who delivers?</a:t>
            </a:r>
          </a:p>
          <a:p>
            <a:pPr eaLnBrk="1" hangingPunct="1"/>
            <a:r>
              <a:rPr lang="en-US" altLang="en-US" smtClean="0"/>
              <a:t>Manner/style of delivery </a:t>
            </a:r>
          </a:p>
          <a:p>
            <a:pPr eaLnBrk="1" hangingPunct="1"/>
            <a:r>
              <a:rPr lang="en-US" altLang="en-US" smtClean="0"/>
              <a:t>Framing - who will best sell it as best deal for other side</a:t>
            </a:r>
          </a:p>
          <a:p>
            <a:pPr eaLnBrk="1" hangingPunct="1"/>
            <a:r>
              <a:rPr lang="en-US" altLang="en-US" smtClean="0"/>
              <a:t>Identifying concessions made</a:t>
            </a:r>
          </a:p>
          <a:p>
            <a:pPr eaLnBrk="1" hangingPunct="1"/>
            <a:r>
              <a:rPr lang="en-US" altLang="en-US" smtClean="0"/>
              <a:t>Securing concessions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Some Negotiation Techniques</a:t>
            </a:r>
            <a:br>
              <a:rPr lang="en-US" dirty="0" smtClean="0"/>
            </a:br>
            <a:r>
              <a:rPr lang="en-US" sz="2222" dirty="0" smtClean="0"/>
              <a:t>(Advocacy, gestures, listening, questions/conundrums)</a:t>
            </a:r>
            <a:endParaRPr lang="en-US" sz="2222" dirty="0"/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000" smtClean="0"/>
              <a:t>Advocacy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smtClean="0"/>
              <a:t>Contrasted with adjudicative proceedings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smtClean="0"/>
              <a:t>Measured diplomacy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smtClean="0"/>
              <a:t>Tone/body language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smtClean="0"/>
              <a:t>Gestures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smtClean="0"/>
              <a:t>Acknowledgements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smtClean="0"/>
              <a:t>Listening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smtClean="0"/>
              <a:t>Active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smtClean="0"/>
              <a:t>Signals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smtClean="0"/>
              <a:t>Reciprocation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smtClean="0"/>
              <a:t>Questions/conundrums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smtClean="0"/>
              <a:t>Strategic uses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smtClean="0"/>
              <a:t>Expectations 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endParaRPr lang="en-US" altLang="en-US" sz="20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000" smtClean="0"/>
          </a:p>
          <a:p>
            <a:pPr lvl="1" eaLnBrk="1" hangingPunct="1">
              <a:lnSpc>
                <a:spcPct val="80000"/>
              </a:lnSpc>
              <a:buFontTx/>
              <a:buChar char="–"/>
            </a:pPr>
            <a:endParaRPr lang="en-US" alt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Some Negotiation Techniques (cont’d)</a:t>
            </a:r>
            <a:br>
              <a:rPr lang="en-US" dirty="0" smtClean="0"/>
            </a:br>
            <a:r>
              <a:rPr lang="en-US" sz="2222" dirty="0" smtClean="0"/>
              <a:t>(Concessions, strategic use of offers)</a:t>
            </a:r>
            <a:endParaRPr lang="en-US" sz="2222" dirty="0"/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Concessions</a:t>
            </a:r>
          </a:p>
          <a:p>
            <a:pPr lvl="1" eaLnBrk="1" hangingPunct="1"/>
            <a:r>
              <a:rPr lang="en-US" altLang="en-US" smtClean="0"/>
              <a:t>The essence of negotiation?</a:t>
            </a:r>
          </a:p>
          <a:p>
            <a:pPr lvl="1" eaLnBrk="1" hangingPunct="1"/>
            <a:r>
              <a:rPr lang="en-US" altLang="en-US" smtClean="0"/>
              <a:t>Demonstration of listening</a:t>
            </a:r>
          </a:p>
          <a:p>
            <a:pPr lvl="1" eaLnBrk="1" hangingPunct="1"/>
            <a:r>
              <a:rPr lang="en-US" altLang="en-US" smtClean="0"/>
              <a:t>Concessions as a strategic tool</a:t>
            </a:r>
          </a:p>
          <a:p>
            <a:pPr eaLnBrk="1" hangingPunct="1"/>
            <a:r>
              <a:rPr lang="en-US" altLang="en-US" smtClean="0"/>
              <a:t>Strategic use of offers</a:t>
            </a:r>
          </a:p>
          <a:p>
            <a:pPr lvl="1" eaLnBrk="1" hangingPunct="1"/>
            <a:r>
              <a:rPr lang="en-US" altLang="en-US" smtClean="0"/>
              <a:t>Changing direction</a:t>
            </a:r>
          </a:p>
          <a:p>
            <a:pPr lvl="1" eaLnBrk="1" hangingPunct="1"/>
            <a:r>
              <a:rPr lang="en-US" altLang="en-US" smtClean="0"/>
              <a:t>Anchoring</a:t>
            </a:r>
          </a:p>
          <a:p>
            <a:pPr lvl="1" eaLnBrk="1" hangingPunct="1"/>
            <a:r>
              <a:rPr lang="en-US" altLang="en-US" smtClean="0"/>
              <a:t>Messaging</a:t>
            </a:r>
          </a:p>
          <a:p>
            <a:pPr lvl="1" eaLnBrk="1" hangingPunct="1"/>
            <a:r>
              <a:rPr lang="en-US" altLang="en-US" smtClean="0"/>
              <a:t>Establishing frameworks</a:t>
            </a:r>
          </a:p>
          <a:p>
            <a:pPr eaLnBrk="1" hangingPunct="1">
              <a:buFontTx/>
              <a:buChar char="•"/>
            </a:pPr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68450" y="2276475"/>
            <a:ext cx="7720013" cy="1081088"/>
          </a:xfrm>
        </p:spPr>
        <p:txBody>
          <a:bodyPr/>
          <a:lstStyle/>
          <a:p>
            <a:pPr eaLnBrk="1" hangingPunct="1">
              <a:spcAft>
                <a:spcPts val="300"/>
              </a:spcAft>
            </a:pPr>
            <a:r>
              <a:rPr lang="fr-CH" altLang="en-US" sz="3200" b="1" dirty="0" smtClean="0"/>
              <a:t>VII. </a:t>
            </a:r>
            <a:r>
              <a:rPr lang="fr-CH" altLang="en-US" sz="3200" b="1" dirty="0" err="1" smtClean="0"/>
              <a:t>Concluding</a:t>
            </a:r>
            <a:r>
              <a:rPr lang="fr-CH" altLang="en-US" sz="3200" b="1" dirty="0" smtClean="0"/>
              <a:t> </a:t>
            </a:r>
            <a:r>
              <a:rPr lang="fr-CH" altLang="en-US" sz="3200" b="1" dirty="0" err="1" smtClean="0"/>
              <a:t>Mediation</a:t>
            </a:r>
            <a:r>
              <a:rPr lang="fr-CH" altLang="en-US" sz="3200" b="1" dirty="0" smtClean="0"/>
              <a:t> in </a:t>
            </a:r>
            <a:r>
              <a:rPr lang="fr-CH" altLang="en-US" sz="3200" b="1" dirty="0" err="1" smtClean="0"/>
              <a:t>Trademark</a:t>
            </a:r>
            <a:r>
              <a:rPr lang="fr-CH" altLang="en-US" sz="3200" b="1" dirty="0" smtClean="0"/>
              <a:t> Disputes</a:t>
            </a:r>
            <a:endParaRPr lang="en-US" altLang="en-US" sz="2600" dirty="0" smtClean="0"/>
          </a:p>
        </p:txBody>
      </p:sp>
      <p:pic>
        <p:nvPicPr>
          <p:cNvPr id="3075" name="Picture 5" descr="Puce-3_p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88" y="2565400"/>
            <a:ext cx="4127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05525" y="4503738"/>
            <a:ext cx="3360738" cy="792162"/>
          </a:xfrm>
        </p:spPr>
        <p:txBody>
          <a:bodyPr/>
          <a:lstStyle/>
          <a:p>
            <a:pPr eaLnBrk="1" hangingPunct="1"/>
            <a:r>
              <a:rPr lang="en-US" altLang="en-US" sz="1300" smtClean="0">
                <a:solidFill>
                  <a:srgbClr val="990033"/>
                </a:solidFill>
                <a:latin typeface="Arial Black" pitchFamily="34" charset="0"/>
              </a:rPr>
              <a:t>Mediation of Trademark Disputes</a:t>
            </a:r>
          </a:p>
          <a:p>
            <a:pPr eaLnBrk="1" hangingPunct="1"/>
            <a:r>
              <a:rPr lang="en-US" altLang="en-US" sz="1300" smtClean="0">
                <a:solidFill>
                  <a:srgbClr val="990033"/>
                </a:solidFill>
                <a:latin typeface="Arial Black" pitchFamily="34" charset="0"/>
              </a:rPr>
              <a:t>Tel Aviv</a:t>
            </a:r>
          </a:p>
          <a:p>
            <a:pPr eaLnBrk="1" hangingPunct="1"/>
            <a:r>
              <a:rPr lang="en-US" altLang="en-US" sz="1300" smtClean="0">
                <a:solidFill>
                  <a:srgbClr val="990033"/>
                </a:solidFill>
                <a:latin typeface="Arial Black" pitchFamily="34" charset="0"/>
              </a:rPr>
              <a:t>December 11, 2014</a:t>
            </a:r>
          </a:p>
        </p:txBody>
      </p:sp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1198564" y="5301208"/>
            <a:ext cx="8234362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fr-CH" altLang="en-US" sz="1600" dirty="0">
                <a:solidFill>
                  <a:srgbClr val="70899B"/>
                </a:solidFill>
                <a:ea typeface="ＭＳ Ｐゴシック" charset="-128"/>
              </a:rPr>
              <a:t>Jonathan </a:t>
            </a:r>
            <a:r>
              <a:rPr lang="fr-CH" altLang="en-US" sz="1600" dirty="0" err="1" smtClean="0">
                <a:solidFill>
                  <a:srgbClr val="70899B"/>
                </a:solidFill>
                <a:ea typeface="ＭＳ Ｐゴシック" charset="-128"/>
              </a:rPr>
              <a:t>Agmon</a:t>
            </a:r>
            <a:endParaRPr lang="fr-CH" altLang="en-US" sz="1600" dirty="0">
              <a:solidFill>
                <a:srgbClr val="70899B"/>
              </a:solidFill>
              <a:ea typeface="ＭＳ Ｐゴシック" charset="-128"/>
            </a:endParaRP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fr-CH" altLang="en-US" sz="1600" dirty="0" smtClean="0">
                <a:solidFill>
                  <a:srgbClr val="70899B"/>
                </a:solidFill>
                <a:ea typeface="ＭＳ Ｐゴシック" charset="-128"/>
              </a:rPr>
              <a:t>Jon Lang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fr-CH" altLang="en-US" sz="1600" dirty="0" err="1" smtClean="0">
                <a:solidFill>
                  <a:srgbClr val="70899B"/>
                </a:solidFill>
                <a:ea typeface="ＭＳ Ｐゴシック" charset="-128"/>
              </a:rPr>
              <a:t>Avi</a:t>
            </a:r>
            <a:r>
              <a:rPr lang="fr-CH" altLang="en-US" sz="1600" dirty="0" smtClean="0">
                <a:solidFill>
                  <a:srgbClr val="70899B"/>
                </a:solidFill>
                <a:ea typeface="ＭＳ Ｐゴシック" charset="-128"/>
              </a:rPr>
              <a:t> Ordo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fr-CH" altLang="en-US" sz="1600" dirty="0" smtClean="0">
                <a:solidFill>
                  <a:srgbClr val="70899B"/>
                </a:solidFill>
                <a:ea typeface="ＭＳ Ｐゴシック" charset="-128"/>
              </a:rPr>
              <a:t>Yaara Shoshani-Caspi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fr-CH" altLang="en-US" sz="1600" dirty="0" smtClean="0">
                <a:solidFill>
                  <a:srgbClr val="70899B"/>
                </a:solidFill>
                <a:ea typeface="ＭＳ Ｐゴシック" charset="-128"/>
              </a:rPr>
              <a:t>Keren </a:t>
            </a:r>
            <a:r>
              <a:rPr lang="fr-CH" altLang="en-US" sz="1600" dirty="0" err="1" smtClean="0">
                <a:solidFill>
                  <a:srgbClr val="70899B"/>
                </a:solidFill>
                <a:ea typeface="ＭＳ Ｐゴシック" charset="-128"/>
              </a:rPr>
              <a:t>Wineberg-Ayal</a:t>
            </a:r>
            <a:endParaRPr lang="fr-CH" altLang="en-US" sz="1600" dirty="0">
              <a:solidFill>
                <a:srgbClr val="70899B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1591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Settlement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Breaking deadlock</a:t>
            </a:r>
          </a:p>
          <a:p>
            <a:pPr lvl="1" eaLnBrk="1" hangingPunct="1"/>
            <a:r>
              <a:rPr lang="en-US" altLang="en-US" smtClean="0"/>
              <a:t>Brainstorming/option generation</a:t>
            </a:r>
          </a:p>
          <a:p>
            <a:pPr lvl="1" eaLnBrk="1" hangingPunct="1"/>
            <a:r>
              <a:rPr lang="en-US" altLang="en-US" smtClean="0"/>
              <a:t>Re-visiting progress</a:t>
            </a:r>
          </a:p>
          <a:p>
            <a:pPr lvl="1" eaLnBrk="1" hangingPunct="1"/>
            <a:r>
              <a:rPr lang="en-US" altLang="en-US" smtClean="0"/>
              <a:t>Time-out</a:t>
            </a:r>
          </a:p>
          <a:p>
            <a:pPr lvl="1" eaLnBrk="1" hangingPunct="1"/>
            <a:r>
              <a:rPr lang="en-US" altLang="en-US" smtClean="0"/>
              <a:t>Best and final offers (exchange, tolerances and overlaps)</a:t>
            </a:r>
          </a:p>
          <a:p>
            <a:pPr lvl="1" eaLnBrk="1" hangingPunct="1"/>
            <a:r>
              <a:rPr lang="en-US" altLang="en-US" smtClean="0"/>
              <a:t>Mediator’s offer (and party protection)</a:t>
            </a:r>
          </a:p>
          <a:p>
            <a:pPr eaLnBrk="1" hangingPunct="1"/>
            <a:r>
              <a:rPr lang="en-US" altLang="en-US" smtClean="0"/>
              <a:t>If no settlement….</a:t>
            </a:r>
          </a:p>
          <a:p>
            <a:pPr lvl="1" eaLnBrk="1" hangingPunct="1"/>
            <a:r>
              <a:rPr lang="en-US" altLang="en-US" smtClean="0"/>
              <a:t>moratoriums, understanding why, next steps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Settlement agreements and related considerations</a:t>
            </a:r>
            <a:endParaRPr lang="en-US" dirty="0"/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200" smtClean="0"/>
              <a:t>Settlement considerations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smtClean="0"/>
              <a:t>Binding/non-binding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smtClean="0"/>
              <a:t>Form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smtClean="0"/>
              <a:t>Scope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smtClean="0"/>
              <a:t>Pre-settlement representations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smtClean="0"/>
              <a:t>Defaults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200" smtClean="0"/>
              <a:t>Drafting settlement agreements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smtClean="0"/>
              <a:t>Who?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smtClean="0"/>
              <a:t>When?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smtClean="0"/>
              <a:t>Advantages of pre-mediation drafting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200" smtClean="0"/>
              <a:t>Enforceability </a:t>
            </a:r>
          </a:p>
          <a:p>
            <a:pPr lvl="1" eaLnBrk="1" hangingPunct="1">
              <a:lnSpc>
                <a:spcPct val="90000"/>
              </a:lnSpc>
              <a:buFontTx/>
              <a:buChar char="–"/>
            </a:pPr>
            <a:endParaRPr lang="en-US" altLang="en-US" sz="2200" smtClean="0"/>
          </a:p>
          <a:p>
            <a:pPr lvl="1" eaLnBrk="1" hangingPunct="1">
              <a:lnSpc>
                <a:spcPct val="90000"/>
              </a:lnSpc>
              <a:buFontTx/>
              <a:buChar char="–"/>
            </a:pPr>
            <a:endParaRPr lang="en-US" altLang="en-US" sz="2200" smtClean="0"/>
          </a:p>
          <a:p>
            <a:pPr lvl="1" eaLnBrk="1" hangingPunct="1">
              <a:lnSpc>
                <a:spcPct val="90000"/>
              </a:lnSpc>
              <a:buFontTx/>
              <a:buChar char="–"/>
            </a:pPr>
            <a:endParaRPr lang="en-US" altLang="en-US" sz="22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Why do Trademark Disputes end Differently </a:t>
            </a:r>
            <a:endParaRPr lang="en-US" dirty="0"/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200" smtClean="0"/>
              <a:t>The property in question provides a monopoly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200" smtClean="0"/>
              <a:t>Public Interest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smtClean="0"/>
              <a:t>Registrar is responsible for the Registry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200" smtClean="0"/>
              <a:t>Decision by the Trademark Office may not accord parties agreements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200" smtClean="0"/>
              <a:t>In s.29 proceedings prosecution is not yet over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200" smtClean="0"/>
              <a:t>Type of agreement: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smtClean="0"/>
              <a:t>License (exclusive/non-exclusive/limited/limited in class/goods/conditional/Registration/Sublicenses)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smtClean="0"/>
              <a:t>Assignment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smtClean="0"/>
              <a:t> Partnership in the mark (coexistence, co-ownership, geographical limitation)</a:t>
            </a:r>
          </a:p>
          <a:p>
            <a:pPr eaLnBrk="1" hangingPunct="1">
              <a:lnSpc>
                <a:spcPct val="90000"/>
              </a:lnSpc>
            </a:pPr>
            <a:endParaRPr lang="en-US" altLang="en-US" sz="22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2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200" smtClean="0"/>
          </a:p>
          <a:p>
            <a:pPr lvl="1" eaLnBrk="1" hangingPunct="1">
              <a:lnSpc>
                <a:spcPct val="90000"/>
              </a:lnSpc>
              <a:buFontTx/>
              <a:buChar char="–"/>
            </a:pPr>
            <a:endParaRPr lang="en-US" altLang="en-US" sz="2200" smtClean="0"/>
          </a:p>
          <a:p>
            <a:pPr lvl="1" eaLnBrk="1" hangingPunct="1">
              <a:lnSpc>
                <a:spcPct val="90000"/>
              </a:lnSpc>
              <a:buFontTx/>
              <a:buChar char="–"/>
            </a:pPr>
            <a:endParaRPr lang="en-US" altLang="en-US" sz="22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 Raising mediation and agreements to mediate</a:t>
            </a:r>
            <a:endParaRPr lang="en-US" dirty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200" smtClean="0"/>
              <a:t>Raising mediation</a:t>
            </a:r>
          </a:p>
          <a:p>
            <a:pPr lvl="1" eaLnBrk="1" hangingPunct="1"/>
            <a:r>
              <a:rPr lang="en-US" altLang="en-US" sz="2200" smtClean="0"/>
              <a:t>Sign of weakness?</a:t>
            </a:r>
          </a:p>
          <a:p>
            <a:pPr lvl="1" eaLnBrk="1" hangingPunct="1"/>
            <a:r>
              <a:rPr lang="en-US" altLang="en-US" sz="2200" smtClean="0"/>
              <a:t>Assistance – the judges, procedural rules, corporate pledges (http://www.cpradr.org/About/CPRPledges.aspx)</a:t>
            </a:r>
          </a:p>
          <a:p>
            <a:pPr eaLnBrk="1" hangingPunct="1"/>
            <a:r>
              <a:rPr lang="en-US" altLang="en-US" sz="2200" smtClean="0"/>
              <a:t> Agreements to mediate</a:t>
            </a:r>
          </a:p>
          <a:p>
            <a:pPr lvl="1" eaLnBrk="1" hangingPunct="1"/>
            <a:r>
              <a:rPr lang="en-US" altLang="en-US" sz="2200" smtClean="0"/>
              <a:t>Enforceability</a:t>
            </a:r>
          </a:p>
          <a:p>
            <a:pPr lvl="1" eaLnBrk="1" hangingPunct="1"/>
            <a:r>
              <a:rPr lang="en-US" altLang="en-US" sz="2200" smtClean="0"/>
              <a:t>Before the event </a:t>
            </a:r>
          </a:p>
          <a:p>
            <a:pPr lvl="1" eaLnBrk="1" hangingPunct="1"/>
            <a:r>
              <a:rPr lang="en-US" altLang="en-US" sz="2200" smtClean="0"/>
              <a:t>After the event</a:t>
            </a:r>
          </a:p>
          <a:p>
            <a:pPr eaLnBrk="1" hangingPunct="1">
              <a:buFontTx/>
              <a:buChar char="•"/>
            </a:pPr>
            <a:endParaRPr lang="en-US" altLang="en-US" sz="2200" smtClean="0"/>
          </a:p>
          <a:p>
            <a:pPr lvl="1" eaLnBrk="1" hangingPunct="1">
              <a:buFontTx/>
              <a:buNone/>
            </a:pPr>
            <a:endParaRPr lang="en-US" altLang="en-US" sz="2200" smtClean="0"/>
          </a:p>
        </p:txBody>
      </p:sp>
      <p:sp>
        <p:nvSpPr>
          <p:cNvPr id="6148" name="TextBox 3"/>
          <p:cNvSpPr txBox="1">
            <a:spLocks noChangeArrowheads="1"/>
          </p:cNvSpPr>
          <p:nvPr/>
        </p:nvSpPr>
        <p:spPr bwMode="auto">
          <a:xfrm>
            <a:off x="5419725" y="895350"/>
            <a:ext cx="184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Terms for Trademark Settlements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200" dirty="0" smtClean="0"/>
              <a:t>Some terms to consider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dirty="0" smtClean="0"/>
              <a:t>Make one or two agreements? Depends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dirty="0" smtClean="0"/>
              <a:t>Agreement to registrar must comply with current practice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200" dirty="0" smtClean="0"/>
              <a:t>Restrict goods/services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200" dirty="0" smtClean="0"/>
              <a:t>Restrict use of the mark/s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200" dirty="0" smtClean="0"/>
              <a:t>Costs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dirty="0" smtClean="0"/>
              <a:t>Consider what will happen after approval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200" dirty="0" smtClean="0"/>
              <a:t>new trademark applications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200" dirty="0" smtClean="0"/>
              <a:t>Consider future oppositions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200" dirty="0" smtClean="0"/>
              <a:t>need to register a license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200" dirty="0" smtClean="0"/>
              <a:t>Future expansion of the use to other countries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200" dirty="0" smtClean="0"/>
          </a:p>
          <a:p>
            <a:pPr lvl="1" eaLnBrk="1" hangingPunct="1">
              <a:lnSpc>
                <a:spcPct val="90000"/>
              </a:lnSpc>
              <a:buFontTx/>
              <a:buChar char="–"/>
            </a:pPr>
            <a:endParaRPr lang="en-US" altLang="en-US" sz="2200" dirty="0" smtClean="0"/>
          </a:p>
          <a:p>
            <a:pPr lvl="1" eaLnBrk="1" hangingPunct="1">
              <a:lnSpc>
                <a:spcPct val="90000"/>
              </a:lnSpc>
              <a:buFontTx/>
              <a:buChar char="–"/>
            </a:pPr>
            <a:endParaRPr lang="en-US" altLang="en-US" sz="22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Terms for Trademark Settlements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200" dirty="0" smtClean="0"/>
              <a:t>Some more terms to consider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dirty="0" smtClean="0"/>
              <a:t>Withdrawal means no decision (for good and bad)</a:t>
            </a:r>
            <a:endParaRPr lang="en-US" altLang="en-US" sz="2200" dirty="0"/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dirty="0" smtClean="0"/>
              <a:t>Consider the effect of current/foreign laws</a:t>
            </a:r>
            <a:endParaRPr lang="en-US" altLang="en-US" sz="2200" dirty="0"/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dirty="0" smtClean="0"/>
              <a:t>Subrogation – legal successors must be bound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dirty="0" smtClean="0"/>
              <a:t>Termination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dirty="0" smtClean="0"/>
              <a:t>Dispute resolution – mediation-arbitration</a:t>
            </a:r>
            <a:endParaRPr lang="en-US" altLang="en-US" sz="2200" dirty="0"/>
          </a:p>
          <a:p>
            <a:pPr lvl="1" eaLnBrk="1" hangingPunct="1">
              <a:lnSpc>
                <a:spcPct val="90000"/>
              </a:lnSpc>
            </a:pPr>
            <a:endParaRPr lang="en-US" altLang="en-US" sz="2200" dirty="0" smtClean="0"/>
          </a:p>
          <a:p>
            <a:pPr lvl="1" eaLnBrk="1" hangingPunct="1">
              <a:lnSpc>
                <a:spcPct val="90000"/>
              </a:lnSpc>
              <a:buFontTx/>
              <a:buChar char="–"/>
            </a:pPr>
            <a:endParaRPr lang="en-US" altLang="en-US" sz="2200" dirty="0" smtClean="0"/>
          </a:p>
          <a:p>
            <a:pPr lvl="1" eaLnBrk="1" hangingPunct="1">
              <a:lnSpc>
                <a:spcPct val="90000"/>
              </a:lnSpc>
              <a:buFontTx/>
              <a:buChar char="–"/>
            </a:pPr>
            <a:endParaRPr lang="en-US" altLang="en-US" sz="22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135285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en-US" sz="2900" smtClean="0"/>
              <a:t/>
            </a:r>
            <a:br>
              <a:rPr lang="en-US" altLang="en-US" sz="2900" smtClean="0"/>
            </a:br>
            <a:r>
              <a:rPr lang="en-US" altLang="en-US" sz="2900" smtClean="0"/>
              <a:t/>
            </a:r>
            <a:br>
              <a:rPr lang="en-US" altLang="en-US" sz="2900" smtClean="0"/>
            </a:br>
            <a:r>
              <a:rPr lang="en-US" altLang="en-US" sz="2900" smtClean="0"/>
              <a:t>21</a:t>
            </a:r>
            <a:r>
              <a:rPr lang="en-US" altLang="en-US" sz="2900" baseline="30000" smtClean="0"/>
              <a:t>st</a:t>
            </a:r>
            <a:r>
              <a:rPr lang="en-US" altLang="en-US" sz="2900" smtClean="0"/>
              <a:t> Century Pledge </a:t>
            </a:r>
            <a:br>
              <a:rPr lang="en-US" altLang="en-US" sz="2900" smtClean="0"/>
            </a:br>
            <a:r>
              <a:rPr lang="en-US" altLang="en-US" sz="1800" smtClean="0"/>
              <a:t>International Institute for Conflict Prevention and Resolution</a:t>
            </a:r>
            <a:r>
              <a:rPr lang="en-US" altLang="en-US" sz="2900" smtClean="0"/>
              <a:t/>
            </a:r>
            <a:br>
              <a:rPr lang="en-US" altLang="en-US" sz="2900" smtClean="0"/>
            </a:br>
            <a:r>
              <a:rPr lang="en-US" altLang="en-US" sz="2900" smtClean="0"/>
              <a:t/>
            </a:r>
            <a:br>
              <a:rPr lang="en-US" altLang="en-US" sz="2900" smtClean="0"/>
            </a:br>
            <a:endParaRPr lang="en-US" altLang="en-US" sz="2900" smtClean="0"/>
          </a:p>
        </p:txBody>
      </p:sp>
      <p:pic>
        <p:nvPicPr>
          <p:cNvPr id="7171" name="Content Placeholder 3" descr="21st Century Pledge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654" r="-67654"/>
          <a:stretch>
            <a:fillRect/>
          </a:stretch>
        </p:blipFill>
        <p:spPr>
          <a:xfrm>
            <a:off x="631825" y="1600200"/>
            <a:ext cx="891540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Assembling the mediation team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Why assembling the right team is of paramount importance</a:t>
            </a:r>
          </a:p>
          <a:p>
            <a:pPr lvl="1" eaLnBrk="1" hangingPunct="1"/>
            <a:r>
              <a:rPr lang="en-US" altLang="en-US" smtClean="0"/>
              <a:t>Lack of adjudicative element</a:t>
            </a:r>
          </a:p>
          <a:p>
            <a:pPr lvl="1" eaLnBrk="1" hangingPunct="1"/>
            <a:r>
              <a:rPr lang="en-US" altLang="en-US" smtClean="0"/>
              <a:t>Importance of working with opposition</a:t>
            </a:r>
          </a:p>
          <a:p>
            <a:pPr lvl="1" eaLnBrk="1" hangingPunct="1"/>
            <a:r>
              <a:rPr lang="en-US" altLang="en-US" smtClean="0"/>
              <a:t>Difficulty of working with opposition!</a:t>
            </a:r>
          </a:p>
          <a:p>
            <a:pPr lvl="1" eaLnBrk="1" hangingPunct="1"/>
            <a:r>
              <a:rPr lang="en-US" altLang="en-US" smtClean="0"/>
              <a:t>Effective messaging</a:t>
            </a:r>
          </a:p>
          <a:p>
            <a:pPr lvl="1" eaLnBrk="1" hangingPunct="1"/>
            <a:r>
              <a:rPr lang="en-US" altLang="en-US" smtClean="0"/>
              <a:t>Who?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Risk Assessment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200" smtClean="0"/>
              <a:t>BATNA’s, WATNA’s, ZOPA’s</a:t>
            </a:r>
          </a:p>
          <a:p>
            <a:pPr eaLnBrk="1" hangingPunct="1"/>
            <a:r>
              <a:rPr lang="en-US" altLang="en-US" sz="2200" smtClean="0"/>
              <a:t>It is not just the merits!</a:t>
            </a:r>
          </a:p>
          <a:p>
            <a:pPr lvl="1" eaLnBrk="1" hangingPunct="1"/>
            <a:r>
              <a:rPr lang="en-US" altLang="en-US" sz="2200" smtClean="0"/>
              <a:t>Expenditure of resources</a:t>
            </a:r>
          </a:p>
          <a:p>
            <a:pPr lvl="1" eaLnBrk="1" hangingPunct="1"/>
            <a:r>
              <a:rPr lang="en-US" altLang="en-US" sz="2200" smtClean="0"/>
              <a:t>Finality</a:t>
            </a:r>
          </a:p>
          <a:p>
            <a:pPr lvl="1" eaLnBrk="1" hangingPunct="1"/>
            <a:r>
              <a:rPr lang="en-US" altLang="en-US" sz="2200" smtClean="0"/>
              <a:t>Certainty</a:t>
            </a:r>
          </a:p>
          <a:p>
            <a:pPr lvl="1" eaLnBrk="1" hangingPunct="1"/>
            <a:r>
              <a:rPr lang="en-US" altLang="en-US" sz="2200" smtClean="0"/>
              <a:t>Relationships</a:t>
            </a:r>
          </a:p>
          <a:p>
            <a:pPr lvl="1" eaLnBrk="1" hangingPunct="1"/>
            <a:r>
              <a:rPr lang="en-US" altLang="en-US" sz="2200" smtClean="0"/>
              <a:t>Endurance!</a:t>
            </a:r>
          </a:p>
          <a:p>
            <a:pPr eaLnBrk="1" hangingPunct="1"/>
            <a:r>
              <a:rPr lang="en-US" altLang="en-US" sz="2200" smtClean="0"/>
              <a:t> Avoid common ‘traps’</a:t>
            </a:r>
          </a:p>
          <a:p>
            <a:pPr lvl="1" eaLnBrk="1" hangingPunct="1"/>
            <a:r>
              <a:rPr lang="en-US" altLang="en-US" sz="2200" smtClean="0"/>
              <a:t>Investment</a:t>
            </a:r>
          </a:p>
          <a:p>
            <a:pPr lvl="1" eaLnBrk="1" hangingPunct="1"/>
            <a:r>
              <a:rPr lang="en-US" altLang="en-US" sz="2200" smtClean="0"/>
              <a:t>Confirmation</a:t>
            </a:r>
          </a:p>
          <a:p>
            <a:pPr lvl="1" eaLnBrk="1" hangingPunct="1"/>
            <a:r>
              <a:rPr lang="en-US" altLang="en-US" sz="2200" smtClean="0"/>
              <a:t>Inertia</a:t>
            </a:r>
          </a:p>
          <a:p>
            <a:pPr lvl="1" eaLnBrk="1" hangingPunct="1">
              <a:buFontTx/>
              <a:buChar char="–"/>
            </a:pPr>
            <a:endParaRPr lang="en-US" altLang="en-US" sz="2200" smtClean="0"/>
          </a:p>
          <a:p>
            <a:pPr lvl="1" eaLnBrk="1" hangingPunct="1">
              <a:buFontTx/>
              <a:buNone/>
            </a:pPr>
            <a:endParaRPr lang="en-US" altLang="en-US" sz="2200" smtClean="0"/>
          </a:p>
          <a:p>
            <a:pPr lvl="1" eaLnBrk="1" hangingPunct="1">
              <a:buFontTx/>
              <a:buChar char="–"/>
            </a:pPr>
            <a:endParaRPr lang="en-US" altLang="en-US" sz="2200" smtClean="0"/>
          </a:p>
          <a:p>
            <a:pPr lvl="1" eaLnBrk="1" hangingPunct="1">
              <a:buFontTx/>
              <a:buChar char="–"/>
            </a:pPr>
            <a:endParaRPr lang="en-US" altLang="en-US" sz="2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Goals and Strategies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Identification of interests</a:t>
            </a:r>
          </a:p>
          <a:p>
            <a:pPr lvl="1" eaLnBrk="1" hangingPunct="1"/>
            <a:r>
              <a:rPr lang="en-US" altLang="en-US" smtClean="0"/>
              <a:t>What do the clients really want?</a:t>
            </a:r>
          </a:p>
          <a:p>
            <a:pPr eaLnBrk="1" hangingPunct="1"/>
            <a:r>
              <a:rPr lang="en-US" altLang="en-US" smtClean="0"/>
              <a:t>How will they get it?</a:t>
            </a:r>
          </a:p>
          <a:p>
            <a:pPr eaLnBrk="1" hangingPunct="1"/>
            <a:r>
              <a:rPr lang="en-US" altLang="en-US" smtClean="0"/>
              <a:t>Sowing the seeds of doubt!</a:t>
            </a:r>
          </a:p>
          <a:p>
            <a:pPr eaLnBrk="1" hangingPunct="1"/>
            <a:r>
              <a:rPr lang="en-US" altLang="en-US" smtClean="0"/>
              <a:t>Underpinning proposals</a:t>
            </a:r>
          </a:p>
          <a:p>
            <a:pPr eaLnBrk="1" hangingPunct="1"/>
            <a:r>
              <a:rPr lang="en-US" altLang="en-US" smtClean="0"/>
              <a:t>The best deal (for who)?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Pre-mediation meetings (internal)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hangingPunct="1">
              <a:defRPr/>
            </a:pPr>
            <a:r>
              <a:rPr lang="en-US" dirty="0" smtClean="0"/>
              <a:t>Assemble the team</a:t>
            </a:r>
          </a:p>
          <a:p>
            <a:pPr lvl="1" eaLnBrk="1" hangingPunct="1">
              <a:defRPr/>
            </a:pPr>
            <a:r>
              <a:rPr lang="en-US" dirty="0" smtClean="0"/>
              <a:t>Key messages</a:t>
            </a:r>
          </a:p>
          <a:p>
            <a:pPr lvl="1" eaLnBrk="1" hangingPunct="1">
              <a:defRPr/>
            </a:pPr>
            <a:r>
              <a:rPr lang="en-US" dirty="0" smtClean="0"/>
              <a:t>Who delivers?</a:t>
            </a:r>
          </a:p>
          <a:p>
            <a:pPr lvl="1" eaLnBrk="1" hangingPunct="1">
              <a:defRPr/>
            </a:pPr>
            <a:r>
              <a:rPr lang="en-US" dirty="0" smtClean="0"/>
              <a:t>Key points to consider</a:t>
            </a:r>
          </a:p>
          <a:p>
            <a:pPr lvl="2" eaLnBrk="1" hangingPunct="1">
              <a:defRPr/>
            </a:pPr>
            <a:r>
              <a:rPr lang="en-US" dirty="0" smtClean="0"/>
              <a:t>Merits and more</a:t>
            </a:r>
          </a:p>
          <a:p>
            <a:pPr lvl="2" eaLnBrk="1" hangingPunct="1">
              <a:defRPr/>
            </a:pPr>
            <a:r>
              <a:rPr lang="en-US" dirty="0" smtClean="0"/>
              <a:t>Peripheral considerations</a:t>
            </a:r>
          </a:p>
          <a:p>
            <a:pPr lvl="2" eaLnBrk="1" hangingPunct="1">
              <a:defRPr/>
            </a:pPr>
            <a:r>
              <a:rPr lang="en-US" dirty="0" smtClean="0"/>
              <a:t>Settlement considerations</a:t>
            </a:r>
          </a:p>
          <a:p>
            <a:pPr eaLnBrk="1" hangingPunct="1">
              <a:defRPr/>
            </a:pPr>
            <a:r>
              <a:rPr lang="en-US" dirty="0" smtClean="0"/>
              <a:t>Effective preparation </a:t>
            </a:r>
          </a:p>
          <a:p>
            <a:pPr lvl="1" eaLnBrk="1" hangingPunct="1">
              <a:defRPr/>
            </a:pPr>
            <a:r>
              <a:rPr lang="en-US" dirty="0" smtClean="0"/>
              <a:t>dummy runs and devil’s advocates</a:t>
            </a:r>
          </a:p>
          <a:p>
            <a:pPr eaLnBrk="1" hangingPunct="1">
              <a:defRPr/>
            </a:pPr>
            <a:r>
              <a:rPr lang="en-US" dirty="0" smtClean="0"/>
              <a:t>Pit falls </a:t>
            </a:r>
          </a:p>
          <a:p>
            <a:pPr lvl="1" eaLnBrk="1" hangingPunct="1">
              <a:defRPr/>
            </a:pPr>
            <a:r>
              <a:rPr lang="en-US" dirty="0" smtClean="0"/>
              <a:t>‘group thinks’, ignoring the ‘doves’ and other errors!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DR PowerPoint template EN">
  <a:themeElements>
    <a:clrScheme name="ADR PowerPoint template E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506E82"/>
      </a:hlink>
      <a:folHlink>
        <a:srgbClr val="506E82"/>
      </a:folHlink>
    </a:clrScheme>
    <a:fontScheme name="ADR PowerPoint template E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70899B">
            <a:alpha val="39999"/>
          </a:srgb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70899B">
            <a:alpha val="39999"/>
          </a:srgb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ADR PowerPoint template 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DR PowerPoint template E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DR PowerPoint template E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DR PowerPoint template E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DR PowerPoint template E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DR PowerPoint template E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DR PowerPoint template E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DR PowerPoint template E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DR PowerPoint template E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DR PowerPoint template E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DR PowerPoint template E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DR PowerPoint template E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DR PowerPoint template E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506E82"/>
        </a:hlink>
        <a:folHlink>
          <a:srgbClr val="506E8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מסמך" ma:contentTypeID="0x0101004D06FABA117F0B468D75DF16D7F922DF" ma:contentTypeVersion="1" ma:contentTypeDescription="צור מסמך חדש." ma:contentTypeScope="" ma:versionID="dca27ac9ac3ba079bfded6ba97863880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a7d9a4f930959049207f15a5cd620021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מתזמן תאריך התחלה" ma:internalName="PublishingStartDate">
      <xsd:simpleType>
        <xsd:restriction base="dms:Unknown"/>
      </xsd:simpleType>
    </xsd:element>
    <xsd:element name="PublishingExpirationDate" ma:index="9" nillable="true" ma:displayName="מתזמן תאריך סיום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סוג תוכן"/>
        <xsd:element ref="dc:title" minOccurs="0" maxOccurs="1" ma:index="4" ma:displayName="כותרת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D9650F8B-B97C-4CBE-9079-C961022F4C3D}"/>
</file>

<file path=customXml/itemProps2.xml><?xml version="1.0" encoding="utf-8"?>
<ds:datastoreItem xmlns:ds="http://schemas.openxmlformats.org/officeDocument/2006/customXml" ds:itemID="{0DED2A85-F192-4EC0-84B9-E27F265A4FDE}"/>
</file>

<file path=customXml/itemProps3.xml><?xml version="1.0" encoding="utf-8"?>
<ds:datastoreItem xmlns:ds="http://schemas.openxmlformats.org/officeDocument/2006/customXml" ds:itemID="{F1DF0852-2BBF-4797-98A5-F2A7218738A9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4968</TotalTime>
  <Words>1528</Words>
  <Application>Microsoft Office PowerPoint</Application>
  <PresentationFormat>A4 Paper (210x297 mm)</PresentationFormat>
  <Paragraphs>403</Paragraphs>
  <Slides>41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41</vt:i4>
      </vt:variant>
    </vt:vector>
  </HeadingPairs>
  <TitlesOfParts>
    <vt:vector size="42" baseType="lpstr">
      <vt:lpstr>ADR PowerPoint template EN</vt:lpstr>
      <vt:lpstr>IV. How to Enter and Prepare for Mediation in Trademark Disputes</vt:lpstr>
      <vt:lpstr>Pre-mediation steps</vt:lpstr>
      <vt:lpstr>Mediation Options – Israeli Law</vt:lpstr>
      <vt:lpstr> Raising mediation and agreements to mediate</vt:lpstr>
      <vt:lpstr>  21st Century Pledge  International Institute for Conflict Prevention and Resolution  </vt:lpstr>
      <vt:lpstr>Assembling the mediation team</vt:lpstr>
      <vt:lpstr>Risk Assessment</vt:lpstr>
      <vt:lpstr>Goals and Strategies</vt:lpstr>
      <vt:lpstr>Pre-mediation meetings (internal)</vt:lpstr>
      <vt:lpstr>The mediator</vt:lpstr>
      <vt:lpstr>Commencement of the Mediation</vt:lpstr>
      <vt:lpstr>מצגת של PowerPoint</vt:lpstr>
      <vt:lpstr>Commencement of Mediation - Israel</vt:lpstr>
      <vt:lpstr>Commencement of Mediation - Israel</vt:lpstr>
      <vt:lpstr>Commencement of Mediation - Israel</vt:lpstr>
      <vt:lpstr>Preparatory Organisation</vt:lpstr>
      <vt:lpstr>Mediation statements</vt:lpstr>
      <vt:lpstr>Mediation documents</vt:lpstr>
      <vt:lpstr>Confidential briefings</vt:lpstr>
      <vt:lpstr>Attendees and Authority</vt:lpstr>
      <vt:lpstr>The Role of the Mediator</vt:lpstr>
      <vt:lpstr>Mediator styles and techniques</vt:lpstr>
      <vt:lpstr>Other Mediator considerations</vt:lpstr>
      <vt:lpstr>V. Mediation Meeting – How is it Different in Trademark Disputes?</vt:lpstr>
      <vt:lpstr>The Five Stages of Mediation (preparation, opening plenary, exploration, negotiation and settlement)</vt:lpstr>
      <vt:lpstr>Preparation in Trademark Disputes</vt:lpstr>
      <vt:lpstr>Preparation in Trademark Disputes</vt:lpstr>
      <vt:lpstr>Preparation in Trademark Disputes</vt:lpstr>
      <vt:lpstr>Role of the Trademark Office</vt:lpstr>
      <vt:lpstr>Role of the Trademark Office</vt:lpstr>
      <vt:lpstr>Opening plenary session</vt:lpstr>
      <vt:lpstr>Exploration</vt:lpstr>
      <vt:lpstr>Negotiation</vt:lpstr>
      <vt:lpstr>Some Negotiation Techniques (Advocacy, gestures, listening, questions/conundrums)</vt:lpstr>
      <vt:lpstr>Some Negotiation Techniques (cont’d) (Concessions, strategic use of offers)</vt:lpstr>
      <vt:lpstr>VII. Concluding Mediation in Trademark Disputes</vt:lpstr>
      <vt:lpstr>Settlement</vt:lpstr>
      <vt:lpstr>Settlement agreements and related considerations</vt:lpstr>
      <vt:lpstr>Why do Trademark Disputes end Differently </vt:lpstr>
      <vt:lpstr>Terms for Trademark Settlements</vt:lpstr>
      <vt:lpstr>Terms for Trademark Settlements</vt:lpstr>
    </vt:vector>
  </TitlesOfParts>
  <Company>WIPO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Enter and Prepare for Mediation in Trademark Disputes</dc:title>
  <dc:creator>Regarda</dc:creator>
  <cp:lastModifiedBy>yaaras</cp:lastModifiedBy>
  <cp:revision>254</cp:revision>
  <cp:lastPrinted>2014-11-19T07:49:18Z</cp:lastPrinted>
  <dcterms:created xsi:type="dcterms:W3CDTF">2011-09-01T13:13:57Z</dcterms:created>
  <dcterms:modified xsi:type="dcterms:W3CDTF">2014-12-11T05:17:53Z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0x0101004D06FABA117F0B468D75DF16D7F922DF</vt:lpwstr>
  </property>
</Properties>
</file>